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3" r:id="rId5"/>
    <p:sldId id="264" r:id="rId6"/>
    <p:sldId id="261" r:id="rId7"/>
    <p:sldId id="262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A600"/>
    <a:srgbClr val="0E1116"/>
    <a:srgbClr val="111111"/>
    <a:srgbClr val="1C1C1C"/>
    <a:srgbClr val="080808"/>
    <a:srgbClr val="5A78A3"/>
    <a:srgbClr val="00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8" autoAdjust="0"/>
    <p:restoredTop sz="94660"/>
  </p:normalViewPr>
  <p:slideViewPr>
    <p:cSldViewPr>
      <p:cViewPr varScale="1">
        <p:scale>
          <a:sx n="101" d="100"/>
          <a:sy n="10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AE30B-2E90-47C9-AAB4-F2B5FC10655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611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Click to edit Master text styles</a:t>
            </a:r>
          </a:p>
          <a:p>
            <a:pPr lvl="1"/>
            <a:r>
              <a:rPr lang="fr-BE" noProof="0" smtClean="0"/>
              <a:t>Second level</a:t>
            </a:r>
          </a:p>
          <a:p>
            <a:pPr lvl="2"/>
            <a:r>
              <a:rPr lang="fr-BE" noProof="0" smtClean="0"/>
              <a:t>Third level</a:t>
            </a:r>
          </a:p>
          <a:p>
            <a:pPr lvl="3"/>
            <a:r>
              <a:rPr lang="fr-BE" noProof="0" smtClean="0"/>
              <a:t>Fourth level</a:t>
            </a:r>
          </a:p>
          <a:p>
            <a:pPr lvl="4"/>
            <a:r>
              <a:rPr lang="fr-BE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DE978C-404F-4202-87D6-118B3B25606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47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r-F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EC7D5D-2769-4833-B193-0783DF68B9D8}" type="slidenum">
              <a:rPr lang="en-US" altLang="fr-FR" smtClean="0"/>
              <a:pPr eaLnBrk="1" hangingPunct="1"/>
              <a:t>9</a:t>
            </a:fld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64807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256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4" y="642092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002060"/>
                </a:solidFill>
              </a:rPr>
              <a:t>M. De </a:t>
            </a:r>
            <a:r>
              <a:rPr lang="nl-BE" sz="1400" b="1" dirty="0" err="1" smtClean="0">
                <a:solidFill>
                  <a:srgbClr val="002060"/>
                </a:solidFill>
              </a:rPr>
              <a:t>Mazière</a:t>
            </a:r>
            <a:r>
              <a:rPr lang="nl-BE" sz="1400" b="1" dirty="0">
                <a:solidFill>
                  <a:srgbClr val="002060"/>
                </a:solidFill>
              </a:rPr>
              <a:t> </a:t>
            </a:r>
            <a:r>
              <a:rPr lang="nl-BE" sz="1400" b="1" dirty="0" smtClean="0">
                <a:solidFill>
                  <a:srgbClr val="002060"/>
                </a:solidFill>
              </a:rPr>
              <a:t>		S5PVT Workshop		ESTEC, 28/9-1/10 2015</a:t>
            </a:r>
            <a:endParaRPr lang="nl-B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105867"/>
            <a:ext cx="8229600" cy="5203453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  <a:lvl2pPr>
              <a:defRPr>
                <a:latin typeface="Segoe UI Light"/>
              </a:defRPr>
            </a:lvl2pPr>
            <a:lvl3pPr>
              <a:defRPr>
                <a:latin typeface="Segoe UI Light"/>
              </a:defRPr>
            </a:lvl3pPr>
            <a:lvl4pPr>
              <a:defRPr>
                <a:latin typeface="Segoe UI Light"/>
              </a:defRPr>
            </a:lvl4pPr>
            <a:lvl5pPr>
              <a:defRPr>
                <a:latin typeface="Segoe UI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67544" y="642092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002060"/>
                </a:solidFill>
              </a:rPr>
              <a:t>M. De </a:t>
            </a:r>
            <a:r>
              <a:rPr lang="nl-BE" sz="1400" b="1" dirty="0" err="1" smtClean="0">
                <a:solidFill>
                  <a:srgbClr val="002060"/>
                </a:solidFill>
              </a:rPr>
              <a:t>Mazière</a:t>
            </a:r>
            <a:r>
              <a:rPr lang="nl-BE" sz="1400" b="1" dirty="0">
                <a:solidFill>
                  <a:srgbClr val="002060"/>
                </a:solidFill>
              </a:rPr>
              <a:t> </a:t>
            </a:r>
            <a:r>
              <a:rPr lang="nl-BE" sz="1400" b="1" dirty="0" smtClean="0">
                <a:solidFill>
                  <a:srgbClr val="002060"/>
                </a:solidFill>
              </a:rPr>
              <a:t>		S5PVT Workshop		ESTEC, 28/9-1/10 2015</a:t>
            </a:r>
            <a:endParaRPr lang="nl-B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8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617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kahdella sisalto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706438"/>
            <a:ext cx="7242175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000"/>
            <a:ext cx="4042792" cy="45813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4008" y="1872000"/>
            <a:ext cx="4042792" cy="45813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84200" y="6356350"/>
            <a:ext cx="20574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69ABDD5-7575-4B9B-BE5F-E5C9C86B5B46}" type="datetime1">
              <a:rPr lang="fi-FI"/>
              <a:pPr>
                <a:defRPr/>
              </a:pPr>
              <a:t>28.9.2015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Ilmatieteenlaitos/PowerPoint-ohjeistus/N.N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689-8554-4C09-B831-4B30A13076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18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525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2892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egoe UI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63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 Light"/>
              </a:defRPr>
            </a:lvl1pPr>
            <a:lvl2pPr>
              <a:defRPr sz="2400">
                <a:latin typeface="Segoe UI Light"/>
              </a:defRPr>
            </a:lvl2pPr>
            <a:lvl3pPr>
              <a:defRPr sz="2000">
                <a:latin typeface="Segoe UI Light"/>
              </a:defRPr>
            </a:lvl3pPr>
            <a:lvl4pPr>
              <a:defRPr sz="1800">
                <a:latin typeface="Segoe UI Light"/>
              </a:defRPr>
            </a:lvl4pPr>
            <a:lvl5pPr>
              <a:defRPr sz="1800">
                <a:latin typeface="Segoe U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06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Light"/>
              </a:defRPr>
            </a:lvl1pPr>
            <a:lvl2pPr>
              <a:defRPr sz="2000">
                <a:latin typeface="Segoe UI Light"/>
              </a:defRPr>
            </a:lvl2pPr>
            <a:lvl3pPr>
              <a:defRPr sz="1800">
                <a:latin typeface="Segoe UI Light"/>
              </a:defRPr>
            </a:lvl3pPr>
            <a:lvl4pPr>
              <a:defRPr sz="1600">
                <a:latin typeface="Segoe UI Light"/>
              </a:defRPr>
            </a:lvl4pPr>
            <a:lvl5pPr>
              <a:defRPr sz="1600">
                <a:latin typeface="Segoe UI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86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360834"/>
            <a:ext cx="7874843" cy="1143000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45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96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24336" cy="76085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83264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/>
              </a:defRPr>
            </a:lvl1pPr>
            <a:lvl2pPr>
              <a:defRPr sz="2800">
                <a:latin typeface="Segoe UI Light"/>
              </a:defRPr>
            </a:lvl2pPr>
            <a:lvl3pPr>
              <a:defRPr sz="2400">
                <a:latin typeface="Segoe UI Light"/>
              </a:defRPr>
            </a:lvl3pPr>
            <a:lvl4pPr>
              <a:defRPr sz="2000">
                <a:latin typeface="Segoe UI Light"/>
              </a:defRPr>
            </a:lvl4pPr>
            <a:lvl5pPr>
              <a:defRPr sz="2000">
                <a:latin typeface="Segoe UI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833" y="1988840"/>
            <a:ext cx="3061048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80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Segoe UI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3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logo-bira_iasb-20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9688"/>
            <a:ext cx="17653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4"/>
          <p:cNvSpPr txBox="1">
            <a:spLocks noChangeArrowheads="1"/>
          </p:cNvSpPr>
          <p:nvPr userDrawn="1"/>
        </p:nvSpPr>
        <p:spPr bwMode="auto">
          <a:xfrm>
            <a:off x="-107950" y="836613"/>
            <a:ext cx="112474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altLang="en-US" sz="400" smtClean="0">
                <a:solidFill>
                  <a:srgbClr val="999999"/>
                </a:solidFill>
                <a:latin typeface="Verdana" pitchFamily="34" charset="0"/>
                <a:cs typeface="Arial" charset="0"/>
              </a:rPr>
              <a:t>BELGISCH INSTITUUT VOOR RUIMTE-AERONOMIE INSTITUT D’AERONOMIE SPATIALE DE BELGIQUE BELGIAN INSTITUTE OF SPACE AERONOMY BELGISCH INSTITUUT VOOR RUIMTE-AERONOMIE INSTITUT D’AERONOMIE SPATIALE DE BELGIQUE BELGIAN INSTITUTE OF SPACE AERONOMY BELGISCH INSTITUUT VOOR RUIMTE-AERONOMIE INSTITUT D’AERONOMIE SPAT- </a:t>
            </a:r>
          </a:p>
        </p:txBody>
      </p:sp>
      <p:pic>
        <p:nvPicPr>
          <p:cNvPr id="1028" name="Picture 8" descr="belspo_en_150tran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556375"/>
            <a:ext cx="28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BEtra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6602413"/>
            <a:ext cx="2555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40861490"/>
              </p:ext>
            </p:extLst>
          </p:nvPr>
        </p:nvGraphicFramePr>
        <p:xfrm>
          <a:off x="-1189038" y="-315913"/>
          <a:ext cx="11664951" cy="762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Image" r:id="rId3" imgW="9701587" imgH="6336508" progId="Photoshop.Image.8">
                  <p:embed/>
                </p:oleObj>
              </mc:Choice>
              <mc:Fallback>
                <p:oleObj name="Image" r:id="rId3" imgW="9701587" imgH="6336508" progId="Photoshop.Image.8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038" y="-315913"/>
                        <a:ext cx="11664951" cy="7620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0" y="2276872"/>
            <a:ext cx="9324528" cy="35394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en-US" dirty="0" smtClean="0">
                <a:solidFill>
                  <a:schemeClr val="bg1"/>
                </a:solidFill>
              </a:rPr>
              <a:t>M. De </a:t>
            </a:r>
            <a:r>
              <a:rPr lang="fr-BE" altLang="en-US" dirty="0" err="1" smtClean="0">
                <a:solidFill>
                  <a:schemeClr val="bg1"/>
                </a:solidFill>
              </a:rPr>
              <a:t>Mazière</a:t>
            </a:r>
            <a:r>
              <a:rPr lang="fr-BE" altLang="en-US" dirty="0" smtClean="0">
                <a:solidFill>
                  <a:schemeClr val="bg1"/>
                </a:solidFill>
              </a:rPr>
              <a:t>, M. K. </a:t>
            </a:r>
            <a:r>
              <a:rPr lang="fr-BE" altLang="en-US" dirty="0" err="1" smtClean="0">
                <a:solidFill>
                  <a:schemeClr val="bg1"/>
                </a:solidFill>
              </a:rPr>
              <a:t>Sha</a:t>
            </a:r>
            <a:r>
              <a:rPr lang="fr-BE" altLang="en-US" dirty="0" smtClean="0">
                <a:solidFill>
                  <a:schemeClr val="bg1"/>
                </a:solidFill>
              </a:rPr>
              <a:t>, C. Hermans 	</a:t>
            </a:r>
            <a:r>
              <a:rPr lang="fr-BE" altLang="en-US" dirty="0" err="1" smtClean="0">
                <a:solidFill>
                  <a:schemeClr val="bg1"/>
                </a:solidFill>
              </a:rPr>
              <a:t>Belgian</a:t>
            </a:r>
            <a:r>
              <a:rPr lang="fr-BE" altLang="en-US" dirty="0" smtClean="0">
                <a:solidFill>
                  <a:schemeClr val="bg1"/>
                </a:solidFill>
              </a:rPr>
              <a:t> Institute for </a:t>
            </a:r>
            <a:r>
              <a:rPr lang="fr-BE" altLang="en-US" dirty="0" err="1">
                <a:solidFill>
                  <a:schemeClr val="bg1"/>
                </a:solidFill>
              </a:rPr>
              <a:t>Space</a:t>
            </a:r>
            <a:r>
              <a:rPr lang="fr-BE" altLang="en-US" dirty="0">
                <a:solidFill>
                  <a:schemeClr val="bg1"/>
                </a:solidFill>
              </a:rPr>
              <a:t> </a:t>
            </a:r>
            <a:r>
              <a:rPr lang="fr-BE" altLang="en-US" dirty="0" err="1">
                <a:solidFill>
                  <a:schemeClr val="bg1"/>
                </a:solidFill>
              </a:rPr>
              <a:t>Aeronomy</a:t>
            </a:r>
            <a:r>
              <a:rPr lang="fr-BE" altLang="en-US" dirty="0">
                <a:solidFill>
                  <a:schemeClr val="bg1"/>
                </a:solidFill>
              </a:rPr>
              <a:t> (BIRA-IASB</a:t>
            </a:r>
            <a:r>
              <a:rPr lang="fr-BE" altLang="en-US" dirty="0" smtClean="0">
                <a:solidFill>
                  <a:schemeClr val="bg1"/>
                </a:solidFill>
              </a:rPr>
              <a:t>)</a:t>
            </a:r>
          </a:p>
          <a:p>
            <a:pPr eaLnBrk="1" hangingPunct="1"/>
            <a:endParaRPr lang="fr-BE" altLang="en-US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J.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Notholt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, T.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Warneke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			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University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of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Bremen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(IUP -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Bremen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)</a:t>
            </a: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F. Hase, T.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Blumenstock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	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		Karlsruhe Institute of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Technology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(KIT)</a:t>
            </a: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D.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Weidmann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				Rutherford Appleton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Laboratory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(RAL )</a:t>
            </a: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D. Griffith, N. Jones 			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University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of Wollongong (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UoW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)</a:t>
            </a: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H. Chen					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University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of Groningen (RUG)</a:t>
            </a:r>
          </a:p>
          <a:p>
            <a:pPr eaLnBrk="1" hangingPunct="1"/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R. Kivi, Pauli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Heikkinen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			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Finnish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fr-BE" altLang="en-US" dirty="0" err="1" smtClean="0">
                <a:solidFill>
                  <a:schemeClr val="bg1"/>
                </a:solidFill>
                <a:latin typeface="Segoe UI Light" pitchFamily="34" charset="0"/>
              </a:rPr>
              <a:t>Meteorological</a:t>
            </a:r>
            <a:r>
              <a:rPr lang="fr-BE" altLang="en-US" dirty="0" smtClean="0">
                <a:solidFill>
                  <a:schemeClr val="bg1"/>
                </a:solidFill>
                <a:latin typeface="Segoe UI Light" pitchFamily="34" charset="0"/>
              </a:rPr>
              <a:t> Institute (FMI)</a:t>
            </a:r>
          </a:p>
          <a:p>
            <a:pPr eaLnBrk="1" hangingPunct="1"/>
            <a:endParaRPr lang="fr-BE" altLang="en-US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endParaRPr lang="fr-BE" altLang="en-US" sz="10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endParaRPr lang="fr-BE" altLang="en-US" sz="1000" dirty="0">
              <a:solidFill>
                <a:schemeClr val="bg1"/>
              </a:solidFill>
              <a:latin typeface="Segoe UI Light" pitchFamily="34" charset="0"/>
            </a:endParaRPr>
          </a:p>
          <a:p>
            <a:pPr eaLnBrk="1" hangingPunct="1"/>
            <a:r>
              <a:rPr lang="fr-BE" altLang="en-US" sz="2400" b="1" dirty="0" err="1">
                <a:solidFill>
                  <a:srgbClr val="FF0000"/>
                </a:solidFill>
                <a:latin typeface="Segoe UI Light" pitchFamily="34" charset="0"/>
              </a:rPr>
              <a:t>Current</a:t>
            </a:r>
            <a:r>
              <a:rPr lang="fr-BE" altLang="en-US" sz="2400" b="1" dirty="0">
                <a:solidFill>
                  <a:srgbClr val="FF0000"/>
                </a:solidFill>
                <a:latin typeface="Segoe UI Light" pitchFamily="34" charset="0"/>
              </a:rPr>
              <a:t> plans </a:t>
            </a:r>
            <a:r>
              <a:rPr lang="fr-BE" altLang="en-US" sz="2400" b="1" dirty="0" err="1">
                <a:solidFill>
                  <a:srgbClr val="FF0000"/>
                </a:solidFill>
                <a:latin typeface="Segoe UI Light" pitchFamily="34" charset="0"/>
              </a:rPr>
              <a:t>taking</a:t>
            </a:r>
            <a:r>
              <a:rPr lang="fr-BE" altLang="en-US" sz="2400" b="1" dirty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fr-BE" altLang="en-US" sz="2400" b="1" dirty="0" err="1">
                <a:solidFill>
                  <a:srgbClr val="FF0000"/>
                </a:solidFill>
                <a:latin typeface="Segoe UI Light" pitchFamily="34" charset="0"/>
              </a:rPr>
              <a:t>into</a:t>
            </a:r>
            <a:r>
              <a:rPr lang="fr-BE" altLang="en-US" sz="2400" b="1" dirty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fr-BE" altLang="en-US" sz="2400" b="1" dirty="0" err="1">
                <a:solidFill>
                  <a:srgbClr val="FF0000"/>
                </a:solidFill>
                <a:latin typeface="Segoe UI Light" pitchFamily="34" charset="0"/>
              </a:rPr>
              <a:t>account</a:t>
            </a:r>
            <a:r>
              <a:rPr lang="fr-BE" altLang="en-US" sz="2400" b="1" dirty="0">
                <a:solidFill>
                  <a:srgbClr val="FF0000"/>
                </a:solidFill>
                <a:latin typeface="Segoe UI Light" pitchFamily="34" charset="0"/>
              </a:rPr>
              <a:t> budget limitations</a:t>
            </a:r>
          </a:p>
        </p:txBody>
      </p:sp>
      <p:pic>
        <p:nvPicPr>
          <p:cNvPr id="2052" name="Picture 41" descr="logo-bira_iasb-2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5" y="476672"/>
            <a:ext cx="1512168" cy="75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-468313" y="1700213"/>
            <a:ext cx="11247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en-US" sz="400">
                <a:solidFill>
                  <a:srgbClr val="999999"/>
                </a:solidFill>
                <a:latin typeface="Verdana" pitchFamily="34" charset="0"/>
                <a:cs typeface="Arial" charset="0"/>
              </a:rPr>
              <a:t>BELGISCH INSTITUUT VOOR RUIMTE-AERONOMIE INSTITUT D’AERONOMIE SPATIALE DE BELGIQUE BELGIAN INSTITUTE OF SPACE AERONOMY BELGISCH INSTITUUT VOOR RUIMTE-AERONOMIE INSTITUT D’AERONOMIE SPATIALE DE BELGIQUE BELGIAN INSTITUTE OF SPACE AERONOMY BELGISCH INSTITUUT VOOR RUIMTE-AERONOMIE INSTITUT D’AERONOMIE SPAT- 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-411163" y="6453188"/>
            <a:ext cx="11247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en-US" sz="400" dirty="0">
                <a:solidFill>
                  <a:srgbClr val="999999"/>
                </a:solidFill>
                <a:latin typeface="Verdana" pitchFamily="34" charset="0"/>
                <a:cs typeface="Arial" charset="0"/>
              </a:rPr>
              <a:t>BELGISCH INSTITUUT VOOR RUIMTE-AERONOMIE INSTITUT D’AERONOMIE SPATIALE DE BELGIQUE BELGIAN INSTITUTE OF SPACE AERONOMY BELGISCH INSTITUUT VOOR RUIMTE-AERONOMIE INSTITUT D’AERONOMIE SPATIALE DE BELGIQUE BELGIAN INSTITUTE OF SPACE AERONOMY BELGISCH INSTITUUT VOOR RUIMTE-AERONOMIE INSTITUT D’AERONOMIE SPAT-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3573" y="371263"/>
            <a:ext cx="7370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# 28687 - Campaign for comparing TCCON to complementary instruments for S5P </a:t>
            </a:r>
            <a:r>
              <a:rPr lang="en-US" altLang="en-US" sz="2800" dirty="0" smtClean="0">
                <a:solidFill>
                  <a:schemeClr val="bg1"/>
                </a:solidFill>
              </a:rPr>
              <a:t>validation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TCCONcomp</a:t>
            </a:r>
            <a:r>
              <a:rPr lang="en-US" altLang="en-US" sz="2800" dirty="0" smtClean="0">
                <a:solidFill>
                  <a:schemeClr val="bg1"/>
                </a:solidFill>
              </a:rPr>
              <a:t>) </a:t>
            </a:r>
            <a:endParaRPr lang="nl-B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325600" y="6526786"/>
            <a:ext cx="1058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M. De </a:t>
            </a:r>
            <a:r>
              <a:rPr lang="nl-BE" sz="1400" dirty="0" err="1" smtClean="0">
                <a:solidFill>
                  <a:schemeClr val="bg1"/>
                </a:solidFill>
              </a:rPr>
              <a:t>Mazière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smtClean="0">
                <a:solidFill>
                  <a:schemeClr val="bg1"/>
                </a:solidFill>
              </a:rPr>
              <a:t>		S5PVT Workshop				ESTEC, 28/9-1/10 2015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QCLHR </a:t>
            </a:r>
            <a:r>
              <a:rPr lang="fr-BE" dirty="0" err="1" smtClean="0"/>
              <a:t>spectra</a:t>
            </a:r>
            <a:endParaRPr lang="fr-B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5989112" cy="259511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42804"/>
            <a:ext cx="4392502" cy="35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Rationale &amp; </a:t>
            </a:r>
            <a:r>
              <a:rPr lang="nl-BE" dirty="0" err="1" smtClean="0"/>
              <a:t>Objectives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i="1" dirty="0" smtClean="0"/>
              <a:t>Rationale:</a:t>
            </a:r>
          </a:p>
          <a:p>
            <a:pPr marL="0" indent="0">
              <a:buNone/>
            </a:pPr>
            <a:r>
              <a:rPr lang="nl-BE" dirty="0" smtClean="0"/>
              <a:t>TCCON </a:t>
            </a:r>
            <a:r>
              <a:rPr lang="nl-BE" dirty="0" err="1" smtClean="0"/>
              <a:t>instruments</a:t>
            </a:r>
            <a:r>
              <a:rPr lang="nl-BE" dirty="0" smtClean="0"/>
              <a:t> are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expensive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mobile</a:t>
            </a:r>
          </a:p>
          <a:p>
            <a:pPr>
              <a:buFont typeface="Symbol"/>
              <a:buChar char="Þ"/>
            </a:pPr>
            <a:r>
              <a:rPr lang="nl-BE" dirty="0" smtClean="0"/>
              <a:t> </a:t>
            </a:r>
            <a:r>
              <a:rPr lang="nl-BE" dirty="0" err="1" smtClean="0"/>
              <a:t>Filling</a:t>
            </a:r>
            <a:r>
              <a:rPr lang="nl-BE" dirty="0" smtClean="0"/>
              <a:t> </a:t>
            </a:r>
            <a:r>
              <a:rPr lang="nl-BE" dirty="0" err="1" smtClean="0"/>
              <a:t>remaining</a:t>
            </a:r>
            <a:r>
              <a:rPr lang="nl-BE" dirty="0" smtClean="0"/>
              <a:t> </a:t>
            </a:r>
            <a:r>
              <a:rPr lang="nl-BE" dirty="0" err="1" smtClean="0"/>
              <a:t>gaps</a:t>
            </a:r>
            <a:r>
              <a:rPr lang="nl-BE" dirty="0" smtClean="0"/>
              <a:t> in </a:t>
            </a:r>
            <a:r>
              <a:rPr lang="nl-BE" dirty="0" err="1" smtClean="0"/>
              <a:t>existing</a:t>
            </a:r>
            <a:r>
              <a:rPr lang="nl-BE" dirty="0" smtClean="0"/>
              <a:t> TCCON </a:t>
            </a:r>
            <a:r>
              <a:rPr lang="nl-BE" dirty="0" err="1" smtClean="0"/>
              <a:t>network</a:t>
            </a:r>
            <a:r>
              <a:rPr lang="nl-BE" dirty="0" smtClean="0"/>
              <a:t> is </a:t>
            </a:r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costly</a:t>
            </a:r>
            <a:r>
              <a:rPr lang="nl-BE" dirty="0" smtClean="0"/>
              <a:t>, </a:t>
            </a:r>
            <a:r>
              <a:rPr lang="nl-BE" dirty="0" err="1" smtClean="0"/>
              <a:t>requires</a:t>
            </a:r>
            <a:r>
              <a:rPr lang="nl-BE" dirty="0" smtClean="0"/>
              <a:t> significant </a:t>
            </a:r>
            <a:r>
              <a:rPr lang="nl-BE" dirty="0" err="1" smtClean="0"/>
              <a:t>infrastructure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suffers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smtClean="0"/>
              <a:t>low flexibility</a:t>
            </a:r>
            <a:endParaRPr lang="nl-BE" dirty="0" smtClean="0"/>
          </a:p>
          <a:p>
            <a:pPr>
              <a:buFont typeface="Symbol"/>
              <a:buChar char="Þ"/>
            </a:pPr>
            <a:endParaRPr lang="nl-BE" dirty="0"/>
          </a:p>
          <a:p>
            <a:pPr marL="0" indent="0">
              <a:buNone/>
            </a:pPr>
            <a:r>
              <a:rPr lang="nl-BE" b="1" i="1" dirty="0" smtClean="0"/>
              <a:t>Goals: </a:t>
            </a:r>
          </a:p>
          <a:p>
            <a:pPr marL="1314450" lvl="2" indent="-457200">
              <a:buAutoNum type="arabicPeriod"/>
            </a:pPr>
            <a:r>
              <a:rPr lang="nl-BE" dirty="0" err="1" smtClean="0"/>
              <a:t>verify</a:t>
            </a:r>
            <a:r>
              <a:rPr lang="nl-BE" dirty="0" smtClean="0"/>
              <a:t> performances of </a:t>
            </a:r>
            <a:r>
              <a:rPr lang="nl-BE" dirty="0" err="1" smtClean="0"/>
              <a:t>potential</a:t>
            </a:r>
            <a:r>
              <a:rPr lang="nl-BE" dirty="0" smtClean="0"/>
              <a:t> </a:t>
            </a:r>
            <a:r>
              <a:rPr lang="nl-BE" dirty="0" err="1" smtClean="0"/>
              <a:t>alternative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a </a:t>
            </a:r>
            <a:r>
              <a:rPr lang="nl-BE" dirty="0" err="1" smtClean="0"/>
              <a:t>dedicated</a:t>
            </a:r>
            <a:r>
              <a:rPr lang="nl-BE" dirty="0" smtClean="0"/>
              <a:t> </a:t>
            </a:r>
            <a:r>
              <a:rPr lang="nl-BE" dirty="0" err="1" smtClean="0"/>
              <a:t>campaign</a:t>
            </a:r>
            <a:endParaRPr lang="nl-BE" dirty="0" smtClean="0"/>
          </a:p>
          <a:p>
            <a:pPr marL="1314450" lvl="2" indent="-457200">
              <a:buAutoNum type="arabicPeriod"/>
            </a:pP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campaign</a:t>
            </a:r>
            <a:r>
              <a:rPr lang="nl-BE" dirty="0" smtClean="0"/>
              <a:t> data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validation</a:t>
            </a:r>
            <a:r>
              <a:rPr lang="nl-BE" dirty="0" smtClean="0"/>
              <a:t> of S5P</a:t>
            </a:r>
          </a:p>
          <a:p>
            <a:pPr>
              <a:buFont typeface="Symbol"/>
              <a:buChar char="Þ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5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3205" y="2420938"/>
            <a:ext cx="3238500" cy="1169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grpSp>
        <p:nvGrpSpPr>
          <p:cNvPr id="2051" name="Group 21"/>
          <p:cNvGrpSpPr>
            <a:grpSpLocks/>
          </p:cNvGrpSpPr>
          <p:nvPr/>
        </p:nvGrpSpPr>
        <p:grpSpPr bwMode="auto">
          <a:xfrm>
            <a:off x="1584643" y="2997201"/>
            <a:ext cx="900112" cy="539750"/>
            <a:chOff x="1547664" y="1988840"/>
            <a:chExt cx="900000" cy="540000"/>
          </a:xfrm>
        </p:grpSpPr>
        <p:sp>
          <p:nvSpPr>
            <p:cNvPr id="9" name="Rectangle 8"/>
            <p:cNvSpPr/>
            <p:nvPr/>
          </p:nvSpPr>
          <p:spPr>
            <a:xfrm>
              <a:off x="1547664" y="198884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095" name="TextBox 14"/>
            <p:cNvSpPr txBox="1">
              <a:spLocks noChangeArrowheads="1"/>
            </p:cNvSpPr>
            <p:nvPr/>
          </p:nvSpPr>
          <p:spPr bwMode="auto">
            <a:xfrm>
              <a:off x="1691680" y="2204864"/>
              <a:ext cx="28803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nl-BE" sz="500" dirty="0"/>
                <a:t>Vertex 70</a:t>
              </a:r>
            </a:p>
          </p:txBody>
        </p:sp>
      </p:grpSp>
      <p:grpSp>
        <p:nvGrpSpPr>
          <p:cNvPr id="2052" name="Group 19"/>
          <p:cNvGrpSpPr>
            <a:grpSpLocks/>
          </p:cNvGrpSpPr>
          <p:nvPr/>
        </p:nvGrpSpPr>
        <p:grpSpPr bwMode="auto">
          <a:xfrm>
            <a:off x="2953068" y="2492376"/>
            <a:ext cx="360362" cy="360362"/>
            <a:chOff x="2915816" y="1484784"/>
            <a:chExt cx="360040" cy="360000"/>
          </a:xfrm>
        </p:grpSpPr>
        <p:sp>
          <p:nvSpPr>
            <p:cNvPr id="12" name="Rectangle 11"/>
            <p:cNvSpPr/>
            <p:nvPr/>
          </p:nvSpPr>
          <p:spPr>
            <a:xfrm>
              <a:off x="2915816" y="1484784"/>
              <a:ext cx="36004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093" name="TextBox 15"/>
            <p:cNvSpPr txBox="1">
              <a:spLocks noChangeArrowheads="1"/>
            </p:cNvSpPr>
            <p:nvPr/>
          </p:nvSpPr>
          <p:spPr bwMode="auto">
            <a:xfrm>
              <a:off x="2987824" y="1556792"/>
              <a:ext cx="28803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nl-BE" sz="500" dirty="0"/>
                <a:t>IR Cube</a:t>
              </a:r>
            </a:p>
          </p:txBody>
        </p:sp>
      </p:grpSp>
      <p:grpSp>
        <p:nvGrpSpPr>
          <p:cNvPr id="2053" name="Group 20"/>
          <p:cNvGrpSpPr>
            <a:grpSpLocks/>
          </p:cNvGrpSpPr>
          <p:nvPr/>
        </p:nvGrpSpPr>
        <p:grpSpPr bwMode="auto">
          <a:xfrm>
            <a:off x="4032568" y="2492376"/>
            <a:ext cx="539750" cy="539750"/>
            <a:chOff x="3995936" y="1484784"/>
            <a:chExt cx="540000" cy="540000"/>
          </a:xfrm>
        </p:grpSpPr>
        <p:sp>
          <p:nvSpPr>
            <p:cNvPr id="14" name="Rectangle 13"/>
            <p:cNvSpPr/>
            <p:nvPr/>
          </p:nvSpPr>
          <p:spPr>
            <a:xfrm>
              <a:off x="3995936" y="1484784"/>
              <a:ext cx="54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091" name="TextBox 16"/>
            <p:cNvSpPr txBox="1">
              <a:spLocks noChangeArrowheads="1"/>
            </p:cNvSpPr>
            <p:nvPr/>
          </p:nvSpPr>
          <p:spPr bwMode="auto">
            <a:xfrm>
              <a:off x="4139952" y="1628800"/>
              <a:ext cx="28803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nl-BE" sz="500" dirty="0"/>
                <a:t>QCLHR</a:t>
              </a:r>
            </a:p>
          </p:txBody>
        </p:sp>
      </p:grpSp>
      <p:grpSp>
        <p:nvGrpSpPr>
          <p:cNvPr id="2054" name="Group 22"/>
          <p:cNvGrpSpPr>
            <a:grpSpLocks/>
          </p:cNvGrpSpPr>
          <p:nvPr/>
        </p:nvGrpSpPr>
        <p:grpSpPr bwMode="auto">
          <a:xfrm>
            <a:off x="1584643" y="2492376"/>
            <a:ext cx="414337" cy="396875"/>
            <a:chOff x="1547664" y="1484784"/>
            <a:chExt cx="414000" cy="396000"/>
          </a:xfrm>
        </p:grpSpPr>
        <p:sp>
          <p:nvSpPr>
            <p:cNvPr id="8" name="Rectangle 7"/>
            <p:cNvSpPr/>
            <p:nvPr/>
          </p:nvSpPr>
          <p:spPr>
            <a:xfrm>
              <a:off x="1547664" y="1484784"/>
              <a:ext cx="414000" cy="396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089" name="TextBox 17"/>
            <p:cNvSpPr txBox="1">
              <a:spLocks noChangeArrowheads="1"/>
            </p:cNvSpPr>
            <p:nvPr/>
          </p:nvSpPr>
          <p:spPr bwMode="auto">
            <a:xfrm>
              <a:off x="1619672" y="1484784"/>
              <a:ext cx="288032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nl-BE" sz="500"/>
                <a:t>Tracker</a:t>
              </a:r>
            </a:p>
          </p:txBody>
        </p:sp>
      </p:grpSp>
      <p:grpSp>
        <p:nvGrpSpPr>
          <p:cNvPr id="2055" name="Group 23"/>
          <p:cNvGrpSpPr>
            <a:grpSpLocks/>
          </p:cNvGrpSpPr>
          <p:nvPr/>
        </p:nvGrpSpPr>
        <p:grpSpPr bwMode="auto">
          <a:xfrm>
            <a:off x="2232343" y="2487613"/>
            <a:ext cx="360362" cy="293688"/>
            <a:chOff x="2195736" y="1484784"/>
            <a:chExt cx="360040" cy="292968"/>
          </a:xfrm>
        </p:grpSpPr>
        <p:sp>
          <p:nvSpPr>
            <p:cNvPr id="13" name="Rectangle 12"/>
            <p:cNvSpPr/>
            <p:nvPr/>
          </p:nvSpPr>
          <p:spPr>
            <a:xfrm>
              <a:off x="2195736" y="1484784"/>
              <a:ext cx="144333" cy="1266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2087" name="TextBox 18"/>
            <p:cNvSpPr txBox="1">
              <a:spLocks noChangeArrowheads="1"/>
            </p:cNvSpPr>
            <p:nvPr/>
          </p:nvSpPr>
          <p:spPr bwMode="auto">
            <a:xfrm>
              <a:off x="2195736" y="1700808"/>
              <a:ext cx="360040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nl-BE" sz="500"/>
                <a:t>EM27/SUN</a:t>
              </a:r>
            </a:p>
          </p:txBody>
        </p:sp>
      </p:grpSp>
      <p:pic>
        <p:nvPicPr>
          <p:cNvPr id="2056" name="Picture 2" descr="Image result for internet s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05" y="2481263"/>
            <a:ext cx="889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Image result for internet s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05" y="2492376"/>
            <a:ext cx="889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" descr="Image result for internet s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05" y="2492376"/>
            <a:ext cx="889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 descr="Image result for internet s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05" y="3429001"/>
            <a:ext cx="889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29"/>
          <p:cNvSpPr/>
          <p:nvPr/>
        </p:nvSpPr>
        <p:spPr>
          <a:xfrm>
            <a:off x="3384868" y="2205038"/>
            <a:ext cx="144462" cy="195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1" name="Down Arrow 30"/>
          <p:cNvSpPr/>
          <p:nvPr/>
        </p:nvSpPr>
        <p:spPr>
          <a:xfrm>
            <a:off x="4464368" y="2205038"/>
            <a:ext cx="144462" cy="195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62" name="TextBox 32"/>
          <p:cNvSpPr txBox="1">
            <a:spLocks noChangeArrowheads="1"/>
          </p:cNvSpPr>
          <p:nvPr/>
        </p:nvSpPr>
        <p:spPr bwMode="auto">
          <a:xfrm>
            <a:off x="3384868" y="2060576"/>
            <a:ext cx="431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 dirty="0"/>
              <a:t>Hole in the wall 10 cm</a:t>
            </a:r>
          </a:p>
        </p:txBody>
      </p:sp>
      <p:sp>
        <p:nvSpPr>
          <p:cNvPr id="2063" name="TextBox 33"/>
          <p:cNvSpPr txBox="1">
            <a:spLocks noChangeArrowheads="1"/>
          </p:cNvSpPr>
          <p:nvPr/>
        </p:nvSpPr>
        <p:spPr bwMode="auto">
          <a:xfrm>
            <a:off x="4464368" y="2060576"/>
            <a:ext cx="4318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 dirty="0"/>
              <a:t>Hole in the wall 10 cm</a:t>
            </a:r>
          </a:p>
        </p:txBody>
      </p:sp>
      <p:pic>
        <p:nvPicPr>
          <p:cNvPr id="2064" name="Picture 4" descr="20´toimistokontti: ikkunoiden ja käyntioven paikkoja voi vaihdella tarpeen mukaa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93" y="2132013"/>
            <a:ext cx="2127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" descr="http://www.thegreenage.co.uk/wp-content/uploads/2013/09/Storage-he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43" y="3429001"/>
            <a:ext cx="3603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https://upload.wikimedia.org/wikipedia/commons/thumb/9/94/Outunit_of_heat_pump.jpg/800px-Outunit_of_heat_pu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0" y="3068638"/>
            <a:ext cx="292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37"/>
          <p:cNvSpPr txBox="1">
            <a:spLocks noChangeArrowheads="1"/>
          </p:cNvSpPr>
          <p:nvPr/>
        </p:nvSpPr>
        <p:spPr bwMode="auto">
          <a:xfrm>
            <a:off x="1899113" y="3654426"/>
            <a:ext cx="230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800" dirty="0"/>
              <a:t>Dimensions 9 m long, 3.25 m wide, 2.6 m high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1656080" y="2133601"/>
            <a:ext cx="144463" cy="1952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70" name="TextBox 39"/>
          <p:cNvSpPr txBox="1">
            <a:spLocks noChangeArrowheads="1"/>
          </p:cNvSpPr>
          <p:nvPr/>
        </p:nvSpPr>
        <p:spPr bwMode="auto">
          <a:xfrm>
            <a:off x="1656080" y="1989138"/>
            <a:ext cx="7921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 dirty="0"/>
              <a:t>Hole in the roof: 20 cm Tracker; 10 cm cables</a:t>
            </a:r>
          </a:p>
        </p:txBody>
      </p:sp>
      <p:sp>
        <p:nvSpPr>
          <p:cNvPr id="42" name="Oval 41"/>
          <p:cNvSpPr/>
          <p:nvPr/>
        </p:nvSpPr>
        <p:spPr>
          <a:xfrm>
            <a:off x="1800543" y="2636838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3" name="Oval 42"/>
          <p:cNvSpPr/>
          <p:nvPr/>
        </p:nvSpPr>
        <p:spPr>
          <a:xfrm>
            <a:off x="1656080" y="2636838"/>
            <a:ext cx="36513" cy="36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4" name="Rectangle 43"/>
          <p:cNvSpPr/>
          <p:nvPr/>
        </p:nvSpPr>
        <p:spPr>
          <a:xfrm>
            <a:off x="2448243" y="2349501"/>
            <a:ext cx="29527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5" name="Rectangle 44"/>
          <p:cNvSpPr/>
          <p:nvPr/>
        </p:nvSpPr>
        <p:spPr>
          <a:xfrm>
            <a:off x="3745230" y="2349501"/>
            <a:ext cx="29527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75" name="TextBox 45"/>
          <p:cNvSpPr txBox="1">
            <a:spLocks noChangeArrowheads="1"/>
          </p:cNvSpPr>
          <p:nvPr/>
        </p:nvSpPr>
        <p:spPr bwMode="auto">
          <a:xfrm>
            <a:off x="2521268" y="2133601"/>
            <a:ext cx="287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/>
              <a:t>Window, 0.82*1.1m</a:t>
            </a:r>
          </a:p>
        </p:txBody>
      </p:sp>
      <p:sp>
        <p:nvSpPr>
          <p:cNvPr id="2076" name="TextBox 46"/>
          <p:cNvSpPr txBox="1">
            <a:spLocks noChangeArrowheads="1"/>
          </p:cNvSpPr>
          <p:nvPr/>
        </p:nvSpPr>
        <p:spPr bwMode="auto">
          <a:xfrm>
            <a:off x="3888105" y="2133601"/>
            <a:ext cx="288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/>
              <a:t>Window, 0.82*1.1m</a:t>
            </a:r>
          </a:p>
        </p:txBody>
      </p:sp>
      <p:sp>
        <p:nvSpPr>
          <p:cNvPr id="48" name="Rectangle 47"/>
          <p:cNvSpPr/>
          <p:nvPr/>
        </p:nvSpPr>
        <p:spPr>
          <a:xfrm rot="2700000">
            <a:off x="4850924" y="3193257"/>
            <a:ext cx="73025" cy="30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78" name="TextBox 48"/>
          <p:cNvSpPr txBox="1">
            <a:spLocks noChangeArrowheads="1"/>
          </p:cNvSpPr>
          <p:nvPr/>
        </p:nvSpPr>
        <p:spPr bwMode="auto">
          <a:xfrm>
            <a:off x="4896168" y="3500438"/>
            <a:ext cx="2889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/>
              <a:t>Door, 0.86*2m</a:t>
            </a:r>
          </a:p>
        </p:txBody>
      </p:sp>
      <p:pic>
        <p:nvPicPr>
          <p:cNvPr id="2079" name="Picture 42" descr="https://upload.wikimedia.org/wikipedia/commons/thumb/3/3b/French-power-socket.jpg/1280px-French-power-soc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55" y="3429001"/>
            <a:ext cx="952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2" descr="https://upload.wikimedia.org/wikipedia/commons/thumb/3/3b/French-power-socket.jpg/1280px-French-power-soc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3" y="2492376"/>
            <a:ext cx="968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2" descr="https://upload.wikimedia.org/wikipedia/commons/thumb/3/3b/French-power-socket.jpg/1280px-French-power-soc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30" y="2492376"/>
            <a:ext cx="9525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2" descr="https://upload.wikimedia.org/wikipedia/commons/thumb/3/3b/French-power-socket.jpg/1280px-French-power-sock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68" y="2565401"/>
            <a:ext cx="968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Down Arrow 49"/>
          <p:cNvSpPr/>
          <p:nvPr/>
        </p:nvSpPr>
        <p:spPr>
          <a:xfrm rot="16200000">
            <a:off x="1295718" y="2781301"/>
            <a:ext cx="144462" cy="1952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84" name="TextBox 39"/>
          <p:cNvSpPr txBox="1">
            <a:spLocks noChangeArrowheads="1"/>
          </p:cNvSpPr>
          <p:nvPr/>
        </p:nvSpPr>
        <p:spPr bwMode="auto">
          <a:xfrm>
            <a:off x="648018" y="2565401"/>
            <a:ext cx="7921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/>
              <a:t>Cables inlet: power cable, ethernet cable</a:t>
            </a:r>
          </a:p>
        </p:txBody>
      </p:sp>
      <p:sp>
        <p:nvSpPr>
          <p:cNvPr id="2085" name="TextBox 39"/>
          <p:cNvSpPr txBox="1">
            <a:spLocks noChangeArrowheads="1"/>
          </p:cNvSpPr>
          <p:nvPr/>
        </p:nvSpPr>
        <p:spPr bwMode="auto">
          <a:xfrm>
            <a:off x="648018" y="3500438"/>
            <a:ext cx="792162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nl-BE" sz="500"/>
              <a:t>Ilmalämpöpumppu</a:t>
            </a:r>
          </a:p>
        </p:txBody>
      </p:sp>
      <p:sp>
        <p:nvSpPr>
          <p:cNvPr id="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Campaign</a:t>
            </a:r>
            <a:r>
              <a:rPr lang="nl-BE" dirty="0" smtClean="0"/>
              <a:t> setup (1/2)</a:t>
            </a:r>
            <a:endParaRPr lang="nl-BE" dirty="0"/>
          </a:p>
        </p:txBody>
      </p:sp>
      <p:sp>
        <p:nvSpPr>
          <p:cNvPr id="52" name="Content Placeholder 4"/>
          <p:cNvSpPr>
            <a:spLocks noGrp="1"/>
          </p:cNvSpPr>
          <p:nvPr>
            <p:ph idx="1"/>
          </p:nvPr>
        </p:nvSpPr>
        <p:spPr>
          <a:xfrm>
            <a:off x="216342" y="990998"/>
            <a:ext cx="8784976" cy="709810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Location</a:t>
            </a:r>
            <a:r>
              <a:rPr lang="nl-BE" dirty="0" smtClean="0"/>
              <a:t>: </a:t>
            </a:r>
            <a:r>
              <a:rPr lang="nl-BE" sz="2400" dirty="0" smtClean="0"/>
              <a:t>TCCON station </a:t>
            </a:r>
            <a:r>
              <a:rPr lang="nl-BE" sz="2400" dirty="0" err="1" smtClean="0"/>
              <a:t>Sodankyla</a:t>
            </a:r>
            <a:r>
              <a:rPr lang="nl-BE" sz="2400" dirty="0" smtClean="0"/>
              <a:t> – </a:t>
            </a:r>
            <a:r>
              <a:rPr lang="nl-BE" sz="2400" dirty="0" err="1" smtClean="0"/>
              <a:t>adding</a:t>
            </a:r>
            <a:r>
              <a:rPr lang="nl-BE" sz="2400" dirty="0" smtClean="0"/>
              <a:t> container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housing</a:t>
            </a:r>
            <a:r>
              <a:rPr lang="nl-BE" sz="2400" dirty="0" smtClean="0"/>
              <a:t> </a:t>
            </a:r>
            <a:r>
              <a:rPr lang="nl-BE" sz="2400" dirty="0" err="1" smtClean="0"/>
              <a:t>campaign</a:t>
            </a:r>
            <a:r>
              <a:rPr lang="nl-BE" sz="2400" dirty="0" smtClean="0"/>
              <a:t> </a:t>
            </a:r>
            <a:r>
              <a:rPr lang="nl-BE" sz="2400" dirty="0" err="1" smtClean="0"/>
              <a:t>instruments</a:t>
            </a:r>
            <a:endParaRPr lang="nl-BE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8018" y="4077072"/>
            <a:ext cx="8316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TCCON Bruker 125HR  (FMI)		(XCH4, XCO, XCO2)</a:t>
            </a:r>
          </a:p>
          <a:p>
            <a:endParaRPr lang="en-US" dirty="0" smtClean="0"/>
          </a:p>
          <a:p>
            <a:r>
              <a:rPr lang="nl-BE" dirty="0" err="1" smtClean="0"/>
              <a:t>Bruker</a:t>
            </a:r>
            <a:r>
              <a:rPr lang="nl-BE" dirty="0" smtClean="0"/>
              <a:t> EM27/SUN  (KIT)			</a:t>
            </a:r>
            <a:r>
              <a:rPr lang="en-US" dirty="0" smtClean="0"/>
              <a:t>(XCH4, XCO2)</a:t>
            </a:r>
          </a:p>
          <a:p>
            <a:r>
              <a:rPr lang="en-US" dirty="0" smtClean="0"/>
              <a:t>Bruker </a:t>
            </a:r>
            <a:r>
              <a:rPr lang="en-US"/>
              <a:t>Vertex </a:t>
            </a:r>
            <a:r>
              <a:rPr lang="en-US" smtClean="0"/>
              <a:t>70 or 80 (BIRA </a:t>
            </a:r>
            <a:r>
              <a:rPr lang="en-US" dirty="0" smtClean="0"/>
              <a:t>&amp; </a:t>
            </a:r>
            <a:r>
              <a:rPr lang="en-US" smtClean="0"/>
              <a:t>IUP)</a:t>
            </a:r>
            <a:r>
              <a:rPr lang="en-US" dirty="0" smtClean="0"/>
              <a:t>	(XCH4 , XCO, XCO2)</a:t>
            </a:r>
          </a:p>
          <a:p>
            <a:r>
              <a:rPr lang="en-US" dirty="0" smtClean="0"/>
              <a:t>IR cube	(</a:t>
            </a:r>
            <a:r>
              <a:rPr lang="en-US" dirty="0" err="1" smtClean="0"/>
              <a:t>UoW</a:t>
            </a:r>
            <a:r>
              <a:rPr lang="en-US" dirty="0" smtClean="0"/>
              <a:t>)				(XCH4, XCO, XCO2 )	</a:t>
            </a:r>
          </a:p>
          <a:p>
            <a:pPr lvl="0"/>
            <a:r>
              <a:rPr lang="en-US" dirty="0"/>
              <a:t>Quantum cascade later heterodyne </a:t>
            </a:r>
            <a:r>
              <a:rPr lang="en-US" dirty="0" smtClean="0"/>
              <a:t>radiometer (RAL)  (CH4</a:t>
            </a:r>
            <a:r>
              <a:rPr lang="en-US" dirty="0"/>
              <a:t>, </a:t>
            </a:r>
            <a:r>
              <a:rPr lang="en-US" dirty="0" smtClean="0"/>
              <a:t>CO,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CO2</a:t>
            </a:r>
            <a:r>
              <a:rPr lang="en-US" dirty="0" smtClean="0"/>
              <a:t>)</a:t>
            </a:r>
            <a:endParaRPr lang="nl-BE" dirty="0"/>
          </a:p>
          <a:p>
            <a:r>
              <a:rPr lang="nl-BE" dirty="0" err="1" smtClean="0"/>
              <a:t>Aircore</a:t>
            </a:r>
            <a:r>
              <a:rPr lang="nl-BE" dirty="0" smtClean="0"/>
              <a:t>  </a:t>
            </a:r>
            <a:r>
              <a:rPr lang="nl-BE" dirty="0"/>
              <a:t>	</a:t>
            </a:r>
            <a:r>
              <a:rPr lang="nl-BE" dirty="0" smtClean="0"/>
              <a:t>				(</a:t>
            </a:r>
            <a:r>
              <a:rPr lang="en-US" dirty="0" smtClean="0"/>
              <a:t>CH4, CO, CO2 vertical profiles)</a:t>
            </a:r>
          </a:p>
          <a:p>
            <a:endParaRPr lang="nl-BE" dirty="0"/>
          </a:p>
        </p:txBody>
      </p:sp>
      <p:pic>
        <p:nvPicPr>
          <p:cNvPr id="55" name="Kuva 8" descr="photo_build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83" y="1504156"/>
            <a:ext cx="1684338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4" descr="P10301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24" y="3592172"/>
            <a:ext cx="3896623" cy="2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301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604" y="3573145"/>
            <a:ext cx="3921994" cy="294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424" y="3140968"/>
            <a:ext cx="62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IR </a:t>
            </a:r>
            <a:r>
              <a:rPr lang="nl-BE" b="1" dirty="0" err="1" smtClean="0"/>
              <a:t>cube</a:t>
            </a:r>
            <a:endParaRPr lang="nl-BE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4" y="404664"/>
            <a:ext cx="3335201" cy="26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750" y="4046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Bruker</a:t>
            </a:r>
            <a:r>
              <a:rPr lang="nl-BE" b="1" dirty="0" smtClean="0"/>
              <a:t> Vertex 70 or 80</a:t>
            </a:r>
            <a:endParaRPr lang="nl-BE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3648404" cy="2736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1348581"/>
            <a:ext cx="1440160" cy="369332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EM27/SUN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42673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072" y="589401"/>
            <a:ext cx="3327554" cy="249566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308"/>
            <a:ext cx="1860022" cy="3312368"/>
          </a:xfrm>
        </p:spPr>
      </p:pic>
      <p:sp>
        <p:nvSpPr>
          <p:cNvPr id="10" name="TextBox 9"/>
          <p:cNvSpPr txBox="1"/>
          <p:nvPr/>
        </p:nvSpPr>
        <p:spPr>
          <a:xfrm>
            <a:off x="2411760" y="18864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Aircore</a:t>
            </a:r>
            <a:endParaRPr lang="nl-BE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544537" cy="340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7" y="3668342"/>
            <a:ext cx="3635325" cy="2726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3501011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QCLHR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6108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Campaign</a:t>
            </a:r>
            <a:r>
              <a:rPr lang="nl-BE" dirty="0" smtClean="0"/>
              <a:t> setup (2/2)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b="1" i="1" dirty="0" err="1" smtClean="0"/>
              <a:t>Duration</a:t>
            </a:r>
            <a:r>
              <a:rPr lang="nl-BE" sz="2000" dirty="0" smtClean="0"/>
              <a:t>: </a:t>
            </a:r>
            <a:r>
              <a:rPr lang="nl-BE" sz="2000" dirty="0" smtClean="0">
                <a:sym typeface="Symbol"/>
              </a:rPr>
              <a:t> </a:t>
            </a:r>
            <a:r>
              <a:rPr lang="nl-BE" sz="2000" dirty="0" smtClean="0"/>
              <a:t>1 </a:t>
            </a:r>
            <a:r>
              <a:rPr lang="nl-BE" sz="2000" dirty="0" err="1" smtClean="0"/>
              <a:t>year</a:t>
            </a:r>
            <a:r>
              <a:rPr lang="nl-BE" sz="2000" dirty="0" smtClean="0"/>
              <a:t> (</a:t>
            </a:r>
            <a:r>
              <a:rPr lang="nl-BE" sz="2000" dirty="0" err="1" smtClean="0"/>
              <a:t>March</a:t>
            </a:r>
            <a:r>
              <a:rPr lang="nl-BE" sz="2000" dirty="0" smtClean="0"/>
              <a:t> – </a:t>
            </a:r>
            <a:r>
              <a:rPr lang="nl-BE" sz="2000" dirty="0" err="1" smtClean="0"/>
              <a:t>October</a:t>
            </a:r>
            <a:r>
              <a:rPr lang="nl-BE" sz="2000" dirty="0" smtClean="0"/>
              <a:t> or November </a:t>
            </a:r>
            <a:r>
              <a:rPr lang="nl-BE" sz="2000" dirty="0" smtClean="0"/>
              <a:t>2016)</a:t>
            </a:r>
          </a:p>
          <a:p>
            <a:r>
              <a:rPr lang="en-US" sz="2000" b="1" i="1" dirty="0" err="1" smtClean="0"/>
              <a:t>Workplan</a:t>
            </a:r>
            <a:r>
              <a:rPr lang="en-US" sz="2000" b="1" i="1" dirty="0" smtClean="0"/>
              <a:t>: </a:t>
            </a:r>
          </a:p>
          <a:p>
            <a:pPr lvl="1"/>
            <a:r>
              <a:rPr lang="en-US" sz="2000" i="1" dirty="0" smtClean="0"/>
              <a:t>Preparation </a:t>
            </a:r>
            <a:r>
              <a:rPr lang="en-US" sz="2000" i="1" dirty="0"/>
              <a:t>of participating instruments </a:t>
            </a:r>
            <a:r>
              <a:rPr lang="en-US" sz="2000" i="1" dirty="0" smtClean="0"/>
              <a:t>&amp; </a:t>
            </a:r>
            <a:r>
              <a:rPr lang="en-US" sz="2000" i="1" dirty="0" err="1" smtClean="0"/>
              <a:t>aircore</a:t>
            </a:r>
            <a:r>
              <a:rPr lang="en-US" sz="2000" i="1" dirty="0" smtClean="0"/>
              <a:t> design (all)</a:t>
            </a:r>
          </a:p>
          <a:p>
            <a:pPr lvl="1"/>
            <a:r>
              <a:rPr lang="en-US" sz="2000" i="1" dirty="0" smtClean="0"/>
              <a:t>Preparation of campaign (planning, </a:t>
            </a:r>
            <a:r>
              <a:rPr lang="en-US" sz="2000" i="1" dirty="0" err="1" smtClean="0"/>
              <a:t>intercomparison</a:t>
            </a:r>
            <a:r>
              <a:rPr lang="en-US" sz="2000" i="1" dirty="0" smtClean="0"/>
              <a:t> and data protocol, BIRA) and site (FMI)</a:t>
            </a:r>
          </a:p>
          <a:p>
            <a:pPr lvl="1"/>
            <a:r>
              <a:rPr lang="en-US" sz="2000" i="1" dirty="0" smtClean="0"/>
              <a:t>Set-up and tests of the instruments on site (all)</a:t>
            </a:r>
          </a:p>
          <a:p>
            <a:pPr lvl="1"/>
            <a:r>
              <a:rPr lang="en-US" sz="2000" i="1" dirty="0" smtClean="0"/>
              <a:t>Simultaneous TCCON and RS observations and regular </a:t>
            </a:r>
            <a:r>
              <a:rPr lang="en-US" sz="2000" i="1" dirty="0" err="1" smtClean="0"/>
              <a:t>aircore</a:t>
            </a:r>
            <a:r>
              <a:rPr lang="en-US" sz="2000" i="1" dirty="0" smtClean="0"/>
              <a:t> flights (all)</a:t>
            </a:r>
          </a:p>
          <a:p>
            <a:pPr lvl="1"/>
            <a:r>
              <a:rPr lang="en-US" sz="2000" i="1" dirty="0" smtClean="0"/>
              <a:t>Data analyses (all) and blind </a:t>
            </a:r>
            <a:r>
              <a:rPr lang="en-US" sz="2000" i="1" dirty="0" err="1" smtClean="0"/>
              <a:t>intercomparisons</a:t>
            </a:r>
            <a:r>
              <a:rPr lang="en-US" sz="2000" i="1" dirty="0" smtClean="0"/>
              <a:t> (BIRA)</a:t>
            </a:r>
          </a:p>
          <a:p>
            <a:pPr lvl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Comparisons with S5P data (BIRA and all)</a:t>
            </a:r>
          </a:p>
          <a:p>
            <a:pPr lvl="1"/>
            <a:r>
              <a:rPr lang="en-US" sz="2000" i="1" dirty="0" smtClean="0"/>
              <a:t>Conclusions: </a:t>
            </a:r>
            <a:r>
              <a:rPr lang="en-US" sz="2000" i="1" dirty="0" err="1" smtClean="0"/>
              <a:t>intercomparison</a:t>
            </a:r>
            <a:r>
              <a:rPr lang="en-US" sz="2000" i="1" dirty="0" smtClean="0"/>
              <a:t> report and publication(s) (BIRA &amp; all)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1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Funding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No </a:t>
            </a:r>
            <a:r>
              <a:rPr lang="nl-BE" sz="2400" dirty="0" err="1" smtClean="0"/>
              <a:t>Belgian</a:t>
            </a:r>
            <a:r>
              <a:rPr lang="nl-BE" sz="2400" dirty="0" smtClean="0"/>
              <a:t> </a:t>
            </a:r>
            <a:r>
              <a:rPr lang="nl-BE" sz="2400" dirty="0" err="1" smtClean="0"/>
              <a:t>national</a:t>
            </a:r>
            <a:r>
              <a:rPr lang="nl-BE" sz="2400" dirty="0" smtClean="0"/>
              <a:t> </a:t>
            </a:r>
            <a:r>
              <a:rPr lang="nl-BE" sz="2400" dirty="0" err="1" smtClean="0"/>
              <a:t>funding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this</a:t>
            </a:r>
            <a:r>
              <a:rPr lang="nl-BE" sz="2400" dirty="0" smtClean="0"/>
              <a:t> </a:t>
            </a:r>
            <a:r>
              <a:rPr lang="nl-BE" sz="2400" dirty="0" err="1" smtClean="0"/>
              <a:t>activity</a:t>
            </a:r>
            <a:endParaRPr lang="nl-BE" sz="2400" dirty="0" smtClean="0"/>
          </a:p>
          <a:p>
            <a:r>
              <a:rPr lang="nl-BE" sz="2400" dirty="0" smtClean="0"/>
              <a:t>Germany: No </a:t>
            </a:r>
            <a:r>
              <a:rPr lang="nl-BE" sz="2400" dirty="0" err="1" smtClean="0"/>
              <a:t>national</a:t>
            </a:r>
            <a:r>
              <a:rPr lang="nl-BE" sz="2400" dirty="0" smtClean="0"/>
              <a:t> </a:t>
            </a:r>
            <a:r>
              <a:rPr lang="nl-BE" sz="2400" dirty="0" err="1" smtClean="0"/>
              <a:t>funding</a:t>
            </a:r>
            <a:endParaRPr lang="nl-BE" sz="2400" dirty="0" smtClean="0"/>
          </a:p>
          <a:p>
            <a:r>
              <a:rPr lang="nl-BE" sz="2400" dirty="0" smtClean="0"/>
              <a:t>UK: no </a:t>
            </a:r>
            <a:r>
              <a:rPr lang="nl-BE" sz="2400" dirty="0" err="1" smtClean="0"/>
              <a:t>national</a:t>
            </a:r>
            <a:r>
              <a:rPr lang="nl-BE" sz="2400" dirty="0" smtClean="0"/>
              <a:t> </a:t>
            </a:r>
            <a:r>
              <a:rPr lang="nl-BE" sz="2400" dirty="0" err="1" smtClean="0"/>
              <a:t>funding</a:t>
            </a:r>
            <a:r>
              <a:rPr lang="nl-BE" sz="2400" dirty="0" smtClean="0"/>
              <a:t> up </a:t>
            </a:r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now</a:t>
            </a:r>
            <a:endParaRPr lang="nl-BE" sz="2400" dirty="0" smtClean="0"/>
          </a:p>
          <a:p>
            <a:r>
              <a:rPr lang="nl-BE" sz="2400" dirty="0" smtClean="0"/>
              <a:t>Netherlands: </a:t>
            </a:r>
            <a:r>
              <a:rPr lang="nl-BE" sz="2400" dirty="0"/>
              <a:t>No </a:t>
            </a:r>
            <a:r>
              <a:rPr lang="nl-BE" sz="2400" dirty="0" err="1" smtClean="0"/>
              <a:t>national</a:t>
            </a:r>
            <a:r>
              <a:rPr lang="nl-BE" sz="2400" dirty="0" smtClean="0"/>
              <a:t> </a:t>
            </a:r>
            <a:r>
              <a:rPr lang="nl-BE" sz="2400" dirty="0" err="1"/>
              <a:t>funding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this</a:t>
            </a:r>
            <a:r>
              <a:rPr lang="nl-BE" sz="2400" dirty="0"/>
              <a:t> </a:t>
            </a:r>
            <a:r>
              <a:rPr lang="nl-BE" sz="2400" dirty="0" err="1"/>
              <a:t>activity</a:t>
            </a:r>
            <a:endParaRPr lang="nl-BE" sz="2400" dirty="0"/>
          </a:p>
          <a:p>
            <a:r>
              <a:rPr lang="nl-BE" sz="2400" dirty="0" smtClean="0"/>
              <a:t>Australia ?</a:t>
            </a:r>
          </a:p>
          <a:p>
            <a:r>
              <a:rPr lang="nl-BE" sz="2400" dirty="0" smtClean="0"/>
              <a:t>Finland: </a:t>
            </a:r>
            <a:r>
              <a:rPr lang="en-US" sz="2400" dirty="0"/>
              <a:t>FMI will build a container for the </a:t>
            </a:r>
            <a:r>
              <a:rPr lang="en-US" sz="2400" dirty="0" smtClean="0"/>
              <a:t>campaign, and FMI will support the campaign</a:t>
            </a:r>
            <a:endParaRPr lang="nl-BE" sz="2400" dirty="0" smtClean="0"/>
          </a:p>
          <a:p>
            <a:r>
              <a:rPr lang="nl-BE" sz="2400" dirty="0" smtClean="0"/>
              <a:t>ESA is </a:t>
            </a:r>
            <a:r>
              <a:rPr lang="nl-BE" sz="2400" dirty="0" err="1" smtClean="0"/>
              <a:t>willing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support </a:t>
            </a:r>
            <a:r>
              <a:rPr lang="nl-BE" sz="2400" dirty="0" err="1" smtClean="0"/>
              <a:t>intercomparison</a:t>
            </a:r>
            <a:r>
              <a:rPr lang="nl-BE" sz="2400" dirty="0" smtClean="0"/>
              <a:t> protocol,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S5P </a:t>
            </a:r>
            <a:r>
              <a:rPr lang="nl-BE" sz="2400" dirty="0" err="1" smtClean="0"/>
              <a:t>validation</a:t>
            </a:r>
            <a:r>
              <a:rPr lang="nl-BE" sz="2400" dirty="0" smtClean="0"/>
              <a:t> </a:t>
            </a:r>
            <a:r>
              <a:rPr lang="nl-BE" sz="2400" dirty="0" err="1" smtClean="0"/>
              <a:t>activities</a:t>
            </a:r>
            <a:r>
              <a:rPr lang="nl-BE" sz="2400" dirty="0" smtClean="0"/>
              <a:t>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1824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Backup slides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17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tsikko 1"/>
          <p:cNvSpPr>
            <a:spLocks noGrp="1"/>
          </p:cNvSpPr>
          <p:nvPr>
            <p:ph type="title"/>
          </p:nvPr>
        </p:nvSpPr>
        <p:spPr>
          <a:xfrm>
            <a:off x="251520" y="0"/>
            <a:ext cx="4779963" cy="603250"/>
          </a:xfrm>
        </p:spPr>
        <p:txBody>
          <a:bodyPr/>
          <a:lstStyle/>
          <a:p>
            <a:pPr eaLnBrk="1" hangingPunct="1"/>
            <a:r>
              <a:rPr lang="fi-FI" altLang="fr-FR" sz="3200" dirty="0" smtClean="0">
                <a:ea typeface="ＭＳ Ｐゴシック" pitchFamily="34" charset="-128"/>
              </a:rPr>
              <a:t>AirCore at Sodankylä</a:t>
            </a:r>
          </a:p>
        </p:txBody>
      </p:sp>
      <p:sp>
        <p:nvSpPr>
          <p:cNvPr id="52227" name="TextBox 106"/>
          <p:cNvSpPr txBox="1">
            <a:spLocks noChangeArrowheads="1"/>
          </p:cNvSpPr>
          <p:nvPr/>
        </p:nvSpPr>
        <p:spPr bwMode="auto">
          <a:xfrm>
            <a:off x="0" y="3767137"/>
            <a:ext cx="60841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en-US" sz="1200" dirty="0">
                <a:latin typeface="+mn-lt"/>
              </a:rPr>
              <a:t>At Sodankylä we have performed AirCore observations since September 2013. The measurements cover all seasons. An example of AirCore profiles of CO</a:t>
            </a:r>
            <a:r>
              <a:rPr lang="en-US" sz="1200" baseline="-25000" dirty="0">
                <a:latin typeface="+mn-lt"/>
              </a:rPr>
              <a:t>2</a:t>
            </a:r>
            <a:r>
              <a:rPr lang="en-US" sz="1200" dirty="0">
                <a:latin typeface="+mn-lt"/>
              </a:rPr>
              <a:t>, CH</a:t>
            </a:r>
            <a:r>
              <a:rPr lang="en-US" sz="1200" baseline="-25000" dirty="0">
                <a:latin typeface="+mn-lt"/>
              </a:rPr>
              <a:t>4</a:t>
            </a:r>
            <a:r>
              <a:rPr lang="en-US" sz="1200" dirty="0">
                <a:latin typeface="+mn-lt"/>
              </a:rPr>
              <a:t> and CO is shown above (from September 3, 2013). </a:t>
            </a:r>
            <a:r>
              <a:rPr lang="en-US" altLang="fi-FI" sz="1200" dirty="0">
                <a:cs typeface="Times New Roman" pitchFamily="18" charset="0"/>
              </a:rPr>
              <a:t>AirCore profiles are in red and the TCCON a priori profiles in black. Blue star corresponds to tower measurements at Sodankylä.</a:t>
            </a:r>
            <a:endParaRPr lang="en-US" sz="1200" dirty="0">
              <a:latin typeface="+mn-lt"/>
            </a:endParaRP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en-US" sz="1200" dirty="0">
                <a:latin typeface="+mn-lt"/>
              </a:rPr>
              <a:t>The AirCore system at Sodankylä is built as a stainless steel tubing of about 100 m long, consisting of ~40 m of ¼</a:t>
            </a:r>
            <a:r>
              <a:rPr lang="ja-JP" altLang="en-US" sz="1200" dirty="0">
                <a:latin typeface="+mn-lt"/>
              </a:rPr>
              <a:t>”</a:t>
            </a:r>
            <a:r>
              <a:rPr lang="en-US" altLang="ja-JP" sz="1200" dirty="0">
                <a:latin typeface="+mn-lt"/>
              </a:rPr>
              <a:t> and ~60 m of 1/8</a:t>
            </a:r>
            <a:r>
              <a:rPr lang="ja-JP" altLang="en-US" sz="1200" dirty="0">
                <a:latin typeface="+mn-lt"/>
              </a:rPr>
              <a:t>”</a:t>
            </a:r>
            <a:r>
              <a:rPr lang="en-US" altLang="ja-JP" sz="1200" dirty="0">
                <a:latin typeface="+mn-lt"/>
              </a:rPr>
              <a:t> tube. This configuration  makes it possible to measure profiles with vertical resolution of 5 </a:t>
            </a:r>
            <a:r>
              <a:rPr lang="en-US" altLang="ja-JP" sz="1200" dirty="0" err="1">
                <a:latin typeface="+mn-lt"/>
              </a:rPr>
              <a:t>mb</a:t>
            </a:r>
            <a:r>
              <a:rPr lang="en-US" altLang="ja-JP" sz="1200" dirty="0">
                <a:latin typeface="+mn-lt"/>
              </a:rPr>
              <a:t> in the stratosphere and 15 </a:t>
            </a:r>
            <a:r>
              <a:rPr lang="en-US" altLang="ja-JP" sz="1200" dirty="0" err="1">
                <a:latin typeface="+mn-lt"/>
              </a:rPr>
              <a:t>mb</a:t>
            </a:r>
            <a:r>
              <a:rPr lang="en-US" altLang="ja-JP" sz="1200" dirty="0">
                <a:latin typeface="+mn-lt"/>
              </a:rPr>
              <a:t> in the troposphere. </a:t>
            </a: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en-US" altLang="ja-JP" sz="1200" dirty="0">
                <a:latin typeface="+mn-lt"/>
              </a:rPr>
              <a:t>The system also involves a data acquisition unit to store pressure and temperature during an AirCore flight, a RS92 radiosonde  and a positioning device. </a:t>
            </a: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en-GB" sz="1200" dirty="0">
                <a:latin typeface="+mn-lt"/>
              </a:rPr>
              <a:t>AirCore is lifted to the stratosphere using a meteorological balloon. After the landing we have analysed the sample using the </a:t>
            </a:r>
            <a:r>
              <a:rPr lang="en-GB" sz="1200" dirty="0" err="1">
                <a:latin typeface="+mn-lt"/>
              </a:rPr>
              <a:t>Picarro</a:t>
            </a:r>
            <a:r>
              <a:rPr lang="en-GB" sz="1200" dirty="0">
                <a:latin typeface="+mn-lt"/>
              </a:rPr>
              <a:t> G2401 gas analyser.</a:t>
            </a:r>
          </a:p>
        </p:txBody>
      </p:sp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6200428" y="6093296"/>
            <a:ext cx="2355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fr-FR" sz="1000" dirty="0" err="1"/>
              <a:t>AirCore</a:t>
            </a:r>
            <a:r>
              <a:rPr lang="en-US" altLang="fr-FR" sz="1000" dirty="0"/>
              <a:t> instrument with an open cover</a:t>
            </a:r>
          </a:p>
        </p:txBody>
      </p:sp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16682" r="5547"/>
          <a:stretch>
            <a:fillRect/>
          </a:stretch>
        </p:blipFill>
        <p:spPr bwMode="auto">
          <a:xfrm>
            <a:off x="5580112" y="116632"/>
            <a:ext cx="273685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Kuva 81" descr="si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28" y="3861048"/>
            <a:ext cx="27368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548680"/>
            <a:ext cx="50641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9"/>
          <p:cNvSpPr txBox="1">
            <a:spLocks noChangeArrowheads="1"/>
          </p:cNvSpPr>
          <p:nvPr/>
        </p:nvSpPr>
        <p:spPr bwMode="auto">
          <a:xfrm>
            <a:off x="677863" y="6629400"/>
            <a:ext cx="5549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fr-FR" sz="900" i="1"/>
              <a:t>AirCore team at FMI/RUG: R. Kivi, H.Chen, M. de Vries, J. Hatakka, P. Heikkinen, B. Kers, T. Laurila </a:t>
            </a:r>
          </a:p>
        </p:txBody>
      </p:sp>
    </p:spTree>
    <p:extLst>
      <p:ext uri="{BB962C8B-B14F-4D97-AF65-F5344CB8AC3E}">
        <p14:creationId xmlns:p14="http://schemas.microsoft.com/office/powerpoint/2010/main" val="21578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632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Image</vt:lpstr>
      <vt:lpstr>PowerPoint Presentation</vt:lpstr>
      <vt:lpstr>Rationale &amp; Objectives</vt:lpstr>
      <vt:lpstr>Campaign setup (1/2)</vt:lpstr>
      <vt:lpstr>PowerPoint Presentation</vt:lpstr>
      <vt:lpstr>PowerPoint Presentation</vt:lpstr>
      <vt:lpstr>Campaign setup (2/2)</vt:lpstr>
      <vt:lpstr>Funding situation</vt:lpstr>
      <vt:lpstr>Backup slides</vt:lpstr>
      <vt:lpstr>AirCore at Sodankylä</vt:lpstr>
      <vt:lpstr>QCLHR spectra</vt:lpstr>
    </vt:vector>
  </TitlesOfParts>
  <Company>B.usoc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stephief</dc:creator>
  <cp:lastModifiedBy>martine</cp:lastModifiedBy>
  <cp:revision>289</cp:revision>
  <dcterms:created xsi:type="dcterms:W3CDTF">2006-01-12T10:53:51Z</dcterms:created>
  <dcterms:modified xsi:type="dcterms:W3CDTF">2015-09-28T11:41:45Z</dcterms:modified>
</cp:coreProperties>
</file>