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7" r:id="rId2"/>
    <p:sldId id="339" r:id="rId3"/>
    <p:sldId id="338" r:id="rId4"/>
    <p:sldId id="341" r:id="rId5"/>
    <p:sldId id="347" r:id="rId6"/>
    <p:sldId id="348" r:id="rId7"/>
    <p:sldId id="349" r:id="rId8"/>
    <p:sldId id="350" r:id="rId9"/>
    <p:sldId id="351" r:id="rId10"/>
    <p:sldId id="357" r:id="rId11"/>
    <p:sldId id="343" r:id="rId12"/>
    <p:sldId id="356" r:id="rId13"/>
    <p:sldId id="355" r:id="rId14"/>
    <p:sldId id="353" r:id="rId15"/>
    <p:sldId id="354" r:id="rId16"/>
    <p:sldId id="344" r:id="rId17"/>
    <p:sldId id="345" r:id="rId18"/>
    <p:sldId id="346" r:id="rId19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C6"/>
    <a:srgbClr val="B2FD9D"/>
    <a:srgbClr val="E8A600"/>
    <a:srgbClr val="000000"/>
    <a:srgbClr val="0E1116"/>
    <a:srgbClr val="111111"/>
    <a:srgbClr val="1C1C1C"/>
    <a:srgbClr val="080808"/>
    <a:srgbClr val="5A78A3"/>
    <a:srgbClr val="00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BE"/>
              <a:t>Observations</a:t>
            </a:r>
            <a:r>
              <a:rPr lang="nl-BE" baseline="0"/>
              <a:t> status</a:t>
            </a:r>
            <a:endParaRPr lang="nl-BE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830612636835023E-2"/>
          <c:y val="0.11540067777566435"/>
          <c:w val="0.73669841879521158"/>
          <c:h val="0.731918192561023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TCCON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Sheet1!$B$2:$B$89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44</c:v>
                </c:pt>
                <c:pt idx="4">
                  <c:v>93</c:v>
                </c:pt>
                <c:pt idx="5">
                  <c:v>203</c:v>
                </c:pt>
                <c:pt idx="6">
                  <c:v>152</c:v>
                </c:pt>
                <c:pt idx="7">
                  <c:v>0</c:v>
                </c:pt>
                <c:pt idx="8">
                  <c:v>0</c:v>
                </c:pt>
                <c:pt idx="9">
                  <c:v>82</c:v>
                </c:pt>
                <c:pt idx="10">
                  <c:v>17</c:v>
                </c:pt>
                <c:pt idx="11">
                  <c:v>78</c:v>
                </c:pt>
                <c:pt idx="12">
                  <c:v>22</c:v>
                </c:pt>
                <c:pt idx="13">
                  <c:v>0</c:v>
                </c:pt>
                <c:pt idx="14">
                  <c:v>0</c:v>
                </c:pt>
                <c:pt idx="15">
                  <c:v>97</c:v>
                </c:pt>
                <c:pt idx="16">
                  <c:v>0</c:v>
                </c:pt>
                <c:pt idx="17">
                  <c:v>0</c:v>
                </c:pt>
                <c:pt idx="18">
                  <c:v>144</c:v>
                </c:pt>
                <c:pt idx="19">
                  <c:v>176</c:v>
                </c:pt>
                <c:pt idx="20">
                  <c:v>102</c:v>
                </c:pt>
                <c:pt idx="21">
                  <c:v>0</c:v>
                </c:pt>
                <c:pt idx="22">
                  <c:v>0</c:v>
                </c:pt>
                <c:pt idx="23">
                  <c:v>156</c:v>
                </c:pt>
                <c:pt idx="24">
                  <c:v>99</c:v>
                </c:pt>
                <c:pt idx="25">
                  <c:v>42</c:v>
                </c:pt>
                <c:pt idx="26">
                  <c:v>23</c:v>
                </c:pt>
                <c:pt idx="27">
                  <c:v>85</c:v>
                </c:pt>
                <c:pt idx="28">
                  <c:v>146</c:v>
                </c:pt>
                <c:pt idx="29">
                  <c:v>163</c:v>
                </c:pt>
                <c:pt idx="30">
                  <c:v>174</c:v>
                </c:pt>
                <c:pt idx="31">
                  <c:v>108</c:v>
                </c:pt>
                <c:pt idx="32">
                  <c:v>192</c:v>
                </c:pt>
                <c:pt idx="33">
                  <c:v>43</c:v>
                </c:pt>
                <c:pt idx="34">
                  <c:v>0</c:v>
                </c:pt>
                <c:pt idx="35">
                  <c:v>86</c:v>
                </c:pt>
                <c:pt idx="36">
                  <c:v>0</c:v>
                </c:pt>
                <c:pt idx="37">
                  <c:v>0</c:v>
                </c:pt>
                <c:pt idx="38">
                  <c:v>197</c:v>
                </c:pt>
                <c:pt idx="39">
                  <c:v>45</c:v>
                </c:pt>
                <c:pt idx="40">
                  <c:v>0</c:v>
                </c:pt>
                <c:pt idx="41">
                  <c:v>0</c:v>
                </c:pt>
                <c:pt idx="42">
                  <c:v>13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128</c:v>
                </c:pt>
                <c:pt idx="48">
                  <c:v>137</c:v>
                </c:pt>
                <c:pt idx="49">
                  <c:v>39</c:v>
                </c:pt>
                <c:pt idx="50">
                  <c:v>31</c:v>
                </c:pt>
                <c:pt idx="51">
                  <c:v>15</c:v>
                </c:pt>
                <c:pt idx="52">
                  <c:v>8</c:v>
                </c:pt>
                <c:pt idx="53">
                  <c:v>66</c:v>
                </c:pt>
                <c:pt idx="54">
                  <c:v>227</c:v>
                </c:pt>
                <c:pt idx="55">
                  <c:v>36</c:v>
                </c:pt>
                <c:pt idx="56">
                  <c:v>31</c:v>
                </c:pt>
                <c:pt idx="57">
                  <c:v>21</c:v>
                </c:pt>
                <c:pt idx="58">
                  <c:v>76</c:v>
                </c:pt>
                <c:pt idx="59">
                  <c:v>227</c:v>
                </c:pt>
                <c:pt idx="60">
                  <c:v>0</c:v>
                </c:pt>
                <c:pt idx="62">
                  <c:v>32</c:v>
                </c:pt>
                <c:pt idx="63">
                  <c:v>6</c:v>
                </c:pt>
                <c:pt idx="64">
                  <c:v>74</c:v>
                </c:pt>
                <c:pt idx="65">
                  <c:v>18</c:v>
                </c:pt>
                <c:pt idx="66">
                  <c:v>0</c:v>
                </c:pt>
                <c:pt idx="67">
                  <c:v>157</c:v>
                </c:pt>
                <c:pt idx="68">
                  <c:v>22</c:v>
                </c:pt>
                <c:pt idx="69">
                  <c:v>52</c:v>
                </c:pt>
                <c:pt idx="70">
                  <c:v>45</c:v>
                </c:pt>
                <c:pt idx="71">
                  <c:v>17</c:v>
                </c:pt>
                <c:pt idx="72">
                  <c:v>70</c:v>
                </c:pt>
                <c:pt idx="73">
                  <c:v>83</c:v>
                </c:pt>
                <c:pt idx="74">
                  <c:v>113</c:v>
                </c:pt>
                <c:pt idx="75">
                  <c:v>214</c:v>
                </c:pt>
                <c:pt idx="76">
                  <c:v>185</c:v>
                </c:pt>
                <c:pt idx="77">
                  <c:v>4</c:v>
                </c:pt>
                <c:pt idx="78">
                  <c:v>162</c:v>
                </c:pt>
                <c:pt idx="79">
                  <c:v>0</c:v>
                </c:pt>
                <c:pt idx="80">
                  <c:v>71</c:v>
                </c:pt>
                <c:pt idx="81">
                  <c:v>0</c:v>
                </c:pt>
                <c:pt idx="82">
                  <c:v>0</c:v>
                </c:pt>
                <c:pt idx="83">
                  <c:v>172</c:v>
                </c:pt>
                <c:pt idx="84">
                  <c:v>99</c:v>
                </c:pt>
                <c:pt idx="85">
                  <c:v>90</c:v>
                </c:pt>
                <c:pt idx="86">
                  <c:v>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EM27/SUN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Sheet1!$C$2:$C$89</c:f>
              <c:numCache>
                <c:formatCode>General</c:formatCode>
                <c:ptCount val="88"/>
                <c:pt idx="5">
                  <c:v>265</c:v>
                </c:pt>
                <c:pt idx="6">
                  <c:v>312</c:v>
                </c:pt>
                <c:pt idx="9">
                  <c:v>271</c:v>
                </c:pt>
                <c:pt idx="10">
                  <c:v>55</c:v>
                </c:pt>
                <c:pt idx="11">
                  <c:v>246</c:v>
                </c:pt>
                <c:pt idx="15">
                  <c:v>414</c:v>
                </c:pt>
                <c:pt idx="18">
                  <c:v>366</c:v>
                </c:pt>
                <c:pt idx="19">
                  <c:v>459</c:v>
                </c:pt>
                <c:pt idx="20">
                  <c:v>352</c:v>
                </c:pt>
                <c:pt idx="23">
                  <c:v>357</c:v>
                </c:pt>
                <c:pt idx="27">
                  <c:v>90</c:v>
                </c:pt>
                <c:pt idx="28">
                  <c:v>453</c:v>
                </c:pt>
                <c:pt idx="29">
                  <c:v>424</c:v>
                </c:pt>
                <c:pt idx="30">
                  <c:v>447</c:v>
                </c:pt>
                <c:pt idx="32">
                  <c:v>491</c:v>
                </c:pt>
                <c:pt idx="33">
                  <c:v>57</c:v>
                </c:pt>
                <c:pt idx="35">
                  <c:v>47</c:v>
                </c:pt>
                <c:pt idx="43">
                  <c:v>69</c:v>
                </c:pt>
                <c:pt idx="47">
                  <c:v>306</c:v>
                </c:pt>
                <c:pt idx="48">
                  <c:v>362</c:v>
                </c:pt>
                <c:pt idx="50">
                  <c:v>93</c:v>
                </c:pt>
                <c:pt idx="51">
                  <c:v>28</c:v>
                </c:pt>
                <c:pt idx="53">
                  <c:v>151</c:v>
                </c:pt>
                <c:pt idx="54">
                  <c:v>626</c:v>
                </c:pt>
                <c:pt idx="55">
                  <c:v>58</c:v>
                </c:pt>
                <c:pt idx="56">
                  <c:v>184</c:v>
                </c:pt>
                <c:pt idx="57">
                  <c:v>49</c:v>
                </c:pt>
                <c:pt idx="58">
                  <c:v>286</c:v>
                </c:pt>
                <c:pt idx="59">
                  <c:v>750</c:v>
                </c:pt>
                <c:pt idx="64">
                  <c:v>273</c:v>
                </c:pt>
                <c:pt idx="67">
                  <c:v>51</c:v>
                </c:pt>
                <c:pt idx="75">
                  <c:v>782</c:v>
                </c:pt>
                <c:pt idx="76">
                  <c:v>618</c:v>
                </c:pt>
                <c:pt idx="77">
                  <c:v>686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Ircube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Sheet1!$D$2:$D$89</c:f>
              <c:numCache>
                <c:formatCode>General</c:formatCode>
                <c:ptCount val="88"/>
                <c:pt idx="15">
                  <c:v>184</c:v>
                </c:pt>
                <c:pt idx="18">
                  <c:v>450</c:v>
                </c:pt>
                <c:pt idx="19">
                  <c:v>620</c:v>
                </c:pt>
                <c:pt idx="20">
                  <c:v>414</c:v>
                </c:pt>
                <c:pt idx="55">
                  <c:v>142</c:v>
                </c:pt>
                <c:pt idx="56">
                  <c:v>98</c:v>
                </c:pt>
                <c:pt idx="59">
                  <c:v>896</c:v>
                </c:pt>
                <c:pt idx="67">
                  <c:v>248</c:v>
                </c:pt>
                <c:pt idx="68">
                  <c:v>56</c:v>
                </c:pt>
                <c:pt idx="69">
                  <c:v>54</c:v>
                </c:pt>
                <c:pt idx="75">
                  <c:v>884</c:v>
                </c:pt>
                <c:pt idx="76">
                  <c:v>736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vertex 70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25400"/>
            </c:spPr>
          </c:marke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Sheet1!$E$2:$E$89</c:f>
              <c:numCache>
                <c:formatCode>General</c:formatCode>
                <c:ptCount val="88"/>
                <c:pt idx="51">
                  <c:v>48</c:v>
                </c:pt>
                <c:pt idx="54">
                  <c:v>552</c:v>
                </c:pt>
                <c:pt idx="55">
                  <c:v>161</c:v>
                </c:pt>
                <c:pt idx="56">
                  <c:v>50</c:v>
                </c:pt>
                <c:pt idx="57">
                  <c:v>123</c:v>
                </c:pt>
                <c:pt idx="58">
                  <c:v>315</c:v>
                </c:pt>
                <c:pt idx="59">
                  <c:v>1021</c:v>
                </c:pt>
                <c:pt idx="61">
                  <c:v>127</c:v>
                </c:pt>
                <c:pt idx="62">
                  <c:v>429</c:v>
                </c:pt>
                <c:pt idx="63">
                  <c:v>23</c:v>
                </c:pt>
                <c:pt idx="64">
                  <c:v>357</c:v>
                </c:pt>
                <c:pt idx="65">
                  <c:v>30</c:v>
                </c:pt>
                <c:pt idx="66">
                  <c:v>17</c:v>
                </c:pt>
                <c:pt idx="67">
                  <c:v>641</c:v>
                </c:pt>
                <c:pt idx="68">
                  <c:v>255</c:v>
                </c:pt>
                <c:pt idx="69">
                  <c:v>279</c:v>
                </c:pt>
                <c:pt idx="70">
                  <c:v>371</c:v>
                </c:pt>
                <c:pt idx="71">
                  <c:v>214</c:v>
                </c:pt>
                <c:pt idx="72">
                  <c:v>570</c:v>
                </c:pt>
                <c:pt idx="73">
                  <c:v>724</c:v>
                </c:pt>
                <c:pt idx="74">
                  <c:v>734</c:v>
                </c:pt>
                <c:pt idx="75">
                  <c:v>1490</c:v>
                </c:pt>
                <c:pt idx="76">
                  <c:v>1199</c:v>
                </c:pt>
                <c:pt idx="77">
                  <c:v>5</c:v>
                </c:pt>
                <c:pt idx="78">
                  <c:v>754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LHR</c:v>
                </c:pt>
              </c:strCache>
            </c:strRef>
          </c:tx>
          <c:spPr>
            <a:ln w="28575">
              <a:noFill/>
            </a:ln>
          </c:spPr>
          <c:marker>
            <c:spPr>
              <a:ln w="25400"/>
            </c:spPr>
          </c:marke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Sheet1!$F$2:$F$89</c:f>
              <c:numCache>
                <c:formatCode>General</c:formatCode>
                <c:ptCount val="88"/>
                <c:pt idx="53">
                  <c:v>13</c:v>
                </c:pt>
                <c:pt idx="54">
                  <c:v>300</c:v>
                </c:pt>
                <c:pt idx="58">
                  <c:v>40</c:v>
                </c:pt>
                <c:pt idx="59">
                  <c:v>1120</c:v>
                </c:pt>
                <c:pt idx="64">
                  <c:v>15</c:v>
                </c:pt>
                <c:pt idx="67">
                  <c:v>80</c:v>
                </c:pt>
                <c:pt idx="75">
                  <c:v>1500</c:v>
                </c:pt>
                <c:pt idx="76">
                  <c:v>1279</c:v>
                </c:pt>
                <c:pt idx="77">
                  <c:v>420</c:v>
                </c:pt>
                <c:pt idx="78">
                  <c:v>800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AirCore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Sheet1!$A$2:$A$89</c:f>
              <c:numCache>
                <c:formatCode>yyyy\-mm\-dd;@</c:formatCode>
                <c:ptCount val="88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</c:numCache>
            </c:numRef>
          </c:xVal>
          <c:yVal>
            <c:numRef>
              <c:f>Sheet1!$G$2:$G$89</c:f>
              <c:numCache>
                <c:formatCode>General</c:formatCode>
                <c:ptCount val="88"/>
                <c:pt idx="51">
                  <c:v>1555</c:v>
                </c:pt>
                <c:pt idx="54">
                  <c:v>1555</c:v>
                </c:pt>
                <c:pt idx="56">
                  <c:v>1555</c:v>
                </c:pt>
                <c:pt idx="64">
                  <c:v>1555</c:v>
                </c:pt>
                <c:pt idx="75">
                  <c:v>1555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012096"/>
        <c:axId val="235014016"/>
      </c:scatterChart>
      <c:valAx>
        <c:axId val="23501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date</a:t>
                </a:r>
              </a:p>
            </c:rich>
          </c:tx>
          <c:overlay val="0"/>
        </c:title>
        <c:numFmt formatCode="yyyy\-mm\-dd;@" sourceLinked="1"/>
        <c:majorTickMark val="none"/>
        <c:minorTickMark val="none"/>
        <c:tickLblPos val="nextTo"/>
        <c:crossAx val="235014016"/>
        <c:crosses val="autoZero"/>
        <c:crossBetween val="midCat"/>
      </c:valAx>
      <c:valAx>
        <c:axId val="235014016"/>
        <c:scaling>
          <c:orientation val="minMax"/>
          <c:max val="16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number of spectra</a:t>
                </a:r>
              </a:p>
            </c:rich>
          </c:tx>
          <c:layout>
            <c:manualLayout>
              <c:xMode val="edge"/>
              <c:yMode val="edge"/>
              <c:x val="2.113821138211382E-2"/>
              <c:y val="0.372145996617167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350120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38971F-6273-496F-BA6E-86D8D2E4244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02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Click to edit Master text styles</a:t>
            </a:r>
          </a:p>
          <a:p>
            <a:pPr lvl="1"/>
            <a:r>
              <a:rPr lang="fr-BE" noProof="0" smtClean="0"/>
              <a:t>Second level</a:t>
            </a:r>
          </a:p>
          <a:p>
            <a:pPr lvl="2"/>
            <a:r>
              <a:rPr lang="fr-BE" noProof="0" smtClean="0"/>
              <a:t>Third level</a:t>
            </a:r>
          </a:p>
          <a:p>
            <a:pPr lvl="3"/>
            <a:r>
              <a:rPr lang="fr-BE" noProof="0" smtClean="0"/>
              <a:t>Fourth level</a:t>
            </a:r>
          </a:p>
          <a:p>
            <a:pPr lvl="4"/>
            <a:r>
              <a:rPr lang="fr-BE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397CFC-BBCE-4937-A9E1-480E298727C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64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Rationale -&gt; </a:t>
            </a:r>
            <a:r>
              <a:rPr lang="nl-BE" dirty="0" err="1" smtClean="0"/>
              <a:t>see</a:t>
            </a:r>
            <a:r>
              <a:rPr lang="nl-BE" dirty="0" smtClean="0"/>
              <a:t> F. </a:t>
            </a:r>
            <a:r>
              <a:rPr lang="nl-BE" dirty="0" err="1"/>
              <a:t>H</a:t>
            </a:r>
            <a:r>
              <a:rPr lang="nl-BE" dirty="0" err="1" smtClean="0"/>
              <a:t>ase</a:t>
            </a:r>
            <a:r>
              <a:rPr lang="nl-BE" dirty="0" smtClean="0"/>
              <a:t> </a:t>
            </a:r>
            <a:r>
              <a:rPr lang="nl-BE" dirty="0" err="1" smtClean="0"/>
              <a:t>yesterday</a:t>
            </a:r>
            <a:endParaRPr lang="nl-BE" dirty="0" smtClean="0"/>
          </a:p>
          <a:p>
            <a:r>
              <a:rPr lang="nl-BE" dirty="0" err="1" smtClean="0"/>
              <a:t>Into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small spectrometers </a:t>
            </a:r>
            <a:r>
              <a:rPr lang="nl-BE" dirty="0" err="1" smtClean="0"/>
              <a:t>yesterday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569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Container </a:t>
            </a:r>
            <a:r>
              <a:rPr lang="nl-BE" dirty="0" err="1" smtClean="0"/>
              <a:t>acquired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FMI</a:t>
            </a:r>
          </a:p>
          <a:p>
            <a:r>
              <a:rPr lang="nl-BE" dirty="0" err="1" smtClean="0"/>
              <a:t>Australians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wearinng</a:t>
            </a:r>
            <a:r>
              <a:rPr lang="nl-BE" dirty="0" smtClean="0"/>
              <a:t> shorts 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53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6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See </a:t>
            </a:r>
            <a:r>
              <a:rPr lang="nl-BE" dirty="0" err="1" smtClean="0"/>
              <a:t>extended</a:t>
            </a:r>
            <a:r>
              <a:rPr lang="nl-BE" dirty="0" smtClean="0"/>
              <a:t> </a:t>
            </a:r>
            <a:r>
              <a:rPr lang="nl-BE" dirty="0" err="1" smtClean="0"/>
              <a:t>spectral</a:t>
            </a:r>
            <a:r>
              <a:rPr lang="nl-BE" dirty="0" smtClean="0"/>
              <a:t> ranges </a:t>
            </a:r>
            <a:r>
              <a:rPr lang="nl-BE" dirty="0" err="1" smtClean="0"/>
              <a:t>and</a:t>
            </a:r>
            <a:r>
              <a:rPr lang="nl-BE" dirty="0" smtClean="0"/>
              <a:t> different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spectral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resolutions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Vertex 70 – cf. Vertex 80 </a:t>
            </a:r>
            <a:r>
              <a:rPr lang="nl-BE" dirty="0" err="1" smtClean="0"/>
              <a:t>here</a:t>
            </a:r>
            <a:r>
              <a:rPr lang="nl-BE" dirty="0" smtClean="0"/>
              <a:t> in Paris (NH3 talk on </a:t>
            </a:r>
            <a:r>
              <a:rPr lang="nl-BE" dirty="0" err="1" smtClean="0"/>
              <a:t>Tuesdayy</a:t>
            </a:r>
            <a:r>
              <a:rPr lang="nl-BE" dirty="0" smtClean="0"/>
              <a:t>). </a:t>
            </a:r>
          </a:p>
          <a:p>
            <a:r>
              <a:rPr lang="nl-BE" dirty="0" smtClean="0"/>
              <a:t>-&gt; Mores species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TCCON </a:t>
            </a:r>
            <a:r>
              <a:rPr lang="nl-BE" dirty="0" err="1" smtClean="0"/>
              <a:t>Gases</a:t>
            </a:r>
            <a:r>
              <a:rPr lang="nl-BE" dirty="0" smtClean="0"/>
              <a:t> cf. </a:t>
            </a:r>
            <a:r>
              <a:rPr lang="nl-BE" dirty="0" err="1" smtClean="0"/>
              <a:t>InSb</a:t>
            </a:r>
            <a:r>
              <a:rPr lang="nl-BE" dirty="0" smtClean="0"/>
              <a:t> </a:t>
            </a:r>
            <a:r>
              <a:rPr lang="nl-BE" dirty="0" err="1" smtClean="0"/>
              <a:t>detecor</a:t>
            </a:r>
            <a:r>
              <a:rPr lang="nl-BE" dirty="0" smtClean="0"/>
              <a:t> present</a:t>
            </a:r>
          </a:p>
          <a:p>
            <a:endParaRPr lang="nl-BE" dirty="0" smtClean="0"/>
          </a:p>
          <a:p>
            <a:r>
              <a:rPr lang="nl-BE" dirty="0" smtClean="0"/>
              <a:t>Idem </a:t>
            </a:r>
            <a:r>
              <a:rPr lang="nl-BE" dirty="0" err="1" smtClean="0"/>
              <a:t>for</a:t>
            </a:r>
            <a:r>
              <a:rPr lang="nl-BE" dirty="0" smtClean="0"/>
              <a:t> RAL  </a:t>
            </a:r>
            <a:r>
              <a:rPr lang="nl-BE" dirty="0" err="1" smtClean="0"/>
              <a:t>and</a:t>
            </a:r>
            <a:r>
              <a:rPr lang="nl-BE" dirty="0" smtClean="0"/>
              <a:t> IR </a:t>
            </a:r>
            <a:r>
              <a:rPr lang="nl-BE" dirty="0" err="1" smtClean="0"/>
              <a:t>cube</a:t>
            </a:r>
            <a:r>
              <a:rPr lang="nl-BE" dirty="0" smtClean="0"/>
              <a:t> ? !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580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Vertex 70 – cf. Vertex 80 </a:t>
            </a:r>
            <a:r>
              <a:rPr lang="nl-BE" dirty="0" err="1" smtClean="0"/>
              <a:t>here</a:t>
            </a:r>
            <a:r>
              <a:rPr lang="nl-BE" dirty="0" smtClean="0"/>
              <a:t> in Paris (NH3 talk on </a:t>
            </a:r>
            <a:r>
              <a:rPr lang="nl-BE" dirty="0" err="1" smtClean="0"/>
              <a:t>Tuesday</a:t>
            </a:r>
            <a:r>
              <a:rPr lang="nl-BE" dirty="0" smtClean="0"/>
              <a:t>). </a:t>
            </a:r>
          </a:p>
          <a:p>
            <a:r>
              <a:rPr lang="nl-BE" dirty="0" smtClean="0"/>
              <a:t>-&gt; Mores species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TCCON </a:t>
            </a:r>
            <a:r>
              <a:rPr lang="nl-BE" dirty="0" err="1" smtClean="0"/>
              <a:t>Gases</a:t>
            </a:r>
            <a:r>
              <a:rPr lang="nl-BE" dirty="0" smtClean="0"/>
              <a:t> cf. </a:t>
            </a:r>
            <a:r>
              <a:rPr lang="nl-BE" dirty="0" err="1" smtClean="0"/>
              <a:t>InSb</a:t>
            </a:r>
            <a:r>
              <a:rPr lang="nl-BE" dirty="0" smtClean="0"/>
              <a:t> </a:t>
            </a:r>
            <a:r>
              <a:rPr lang="nl-BE" dirty="0" err="1" smtClean="0"/>
              <a:t>detecor</a:t>
            </a:r>
            <a:r>
              <a:rPr lang="nl-BE" dirty="0" smtClean="0"/>
              <a:t> present</a:t>
            </a:r>
          </a:p>
          <a:p>
            <a:endParaRPr lang="nl-BE" dirty="0" smtClean="0"/>
          </a:p>
          <a:p>
            <a:r>
              <a:rPr lang="nl-BE" dirty="0" smtClean="0"/>
              <a:t>Idem </a:t>
            </a:r>
            <a:r>
              <a:rPr lang="nl-BE" dirty="0" err="1" smtClean="0"/>
              <a:t>for</a:t>
            </a:r>
            <a:r>
              <a:rPr lang="nl-BE" dirty="0" smtClean="0"/>
              <a:t> RAL  </a:t>
            </a:r>
            <a:r>
              <a:rPr lang="nl-BE" dirty="0" err="1" smtClean="0"/>
              <a:t>and</a:t>
            </a:r>
            <a:r>
              <a:rPr lang="nl-BE" dirty="0" smtClean="0"/>
              <a:t> IR </a:t>
            </a:r>
            <a:r>
              <a:rPr lang="nl-BE" dirty="0" err="1" smtClean="0"/>
              <a:t>cube</a:t>
            </a:r>
            <a:r>
              <a:rPr lang="nl-BE" dirty="0" smtClean="0"/>
              <a:t> ? 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19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Optional</a:t>
            </a:r>
            <a:r>
              <a:rPr lang="nl-BE" dirty="0" smtClean="0"/>
              <a:t> FRM4GHG – WP on </a:t>
            </a:r>
            <a:r>
              <a:rPr lang="nl-BE" dirty="0" err="1" smtClean="0"/>
              <a:t>the</a:t>
            </a:r>
            <a:r>
              <a:rPr lang="nl-BE" dirty="0" smtClean="0"/>
              <a:t> development of a platform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AirCore</a:t>
            </a:r>
            <a:r>
              <a:rPr lang="nl-BE" dirty="0" smtClean="0"/>
              <a:t> </a:t>
            </a:r>
            <a:r>
              <a:rPr lang="nl-BE" dirty="0" err="1" smtClean="0"/>
              <a:t>launch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controlled</a:t>
            </a:r>
            <a:r>
              <a:rPr lang="nl-BE" dirty="0" smtClean="0"/>
              <a:t> </a:t>
            </a:r>
            <a:r>
              <a:rPr lang="nl-BE" dirty="0" err="1" smtClean="0"/>
              <a:t>descent</a:t>
            </a:r>
            <a:r>
              <a:rPr lang="nl-BE" dirty="0" smtClean="0"/>
              <a:t> -</a:t>
            </a:r>
            <a:r>
              <a:rPr lang="nl-BE" dirty="0" smtClean="0">
                <a:sym typeface="Symbol"/>
              </a:rPr>
              <a:t>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EU H2020 </a:t>
            </a:r>
            <a:r>
              <a:rPr lang="nl-BE" dirty="0" err="1" smtClean="0"/>
              <a:t>proposal</a:t>
            </a:r>
            <a:r>
              <a:rPr lang="nl-BE" dirty="0" smtClean="0"/>
              <a:t> ‘URSAC’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916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38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6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105867"/>
            <a:ext cx="8229600" cy="520345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  <a:lvl2pPr>
              <a:defRPr>
                <a:latin typeface="Segoe UI Light"/>
              </a:defRPr>
            </a:lvl2pPr>
            <a:lvl3pPr>
              <a:defRPr>
                <a:latin typeface="Segoe UI Light"/>
              </a:defRPr>
            </a:lvl3pPr>
            <a:lvl4pPr>
              <a:defRPr>
                <a:latin typeface="Segoe UI Light"/>
              </a:defRPr>
            </a:lvl4pPr>
            <a:lvl5pPr>
              <a:defRPr>
                <a:latin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68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7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28"/>
            <a:ext cx="8064896" cy="576064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j-lt"/>
              </a:defRPr>
            </a:lvl1pPr>
            <a:lvl2pPr>
              <a:defRPr sz="24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419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892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egoe UI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59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04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64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627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5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24336" cy="76085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83264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/>
              </a:defRPr>
            </a:lvl1pPr>
            <a:lvl2pPr>
              <a:defRPr sz="2800">
                <a:latin typeface="Segoe UI Light"/>
              </a:defRPr>
            </a:lvl2pPr>
            <a:lvl3pPr>
              <a:defRPr sz="2400">
                <a:latin typeface="Segoe UI Light"/>
              </a:defRPr>
            </a:lvl3pPr>
            <a:lvl4pPr>
              <a:defRPr sz="2000">
                <a:latin typeface="Segoe UI Light"/>
              </a:defRPr>
            </a:lvl4pPr>
            <a:lvl5pPr>
              <a:defRPr sz="2000">
                <a:latin typeface="Segoe UI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833" y="1988840"/>
            <a:ext cx="30610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72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4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logo-bira_iasb-2010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5"/>
          <a:stretch/>
        </p:blipFill>
        <p:spPr bwMode="auto">
          <a:xfrm>
            <a:off x="207997" y="6441721"/>
            <a:ext cx="375077" cy="4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65" y="380"/>
            <a:ext cx="722209" cy="722209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28672" y="6452655"/>
            <a:ext cx="915914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5146" y="722589"/>
            <a:ext cx="9145620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403648" y="649568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M. De  </a:t>
            </a:r>
            <a:r>
              <a:rPr lang="nl-BE" dirty="0" err="1" smtClean="0">
                <a:solidFill>
                  <a:srgbClr val="002060"/>
                </a:solidFill>
              </a:rPr>
              <a:t>Mazière</a:t>
            </a:r>
            <a:r>
              <a:rPr lang="nl-BE" dirty="0" smtClean="0">
                <a:solidFill>
                  <a:srgbClr val="002060"/>
                </a:solidFill>
              </a:rPr>
              <a:t> et al., TCCON </a:t>
            </a:r>
            <a:r>
              <a:rPr lang="nl-BE" dirty="0" err="1" smtClean="0">
                <a:solidFill>
                  <a:srgbClr val="002060"/>
                </a:solidFill>
              </a:rPr>
              <a:t>annual</a:t>
            </a:r>
            <a:r>
              <a:rPr lang="nl-BE" baseline="0" dirty="0" smtClean="0">
                <a:solidFill>
                  <a:srgbClr val="002060"/>
                </a:solidFill>
              </a:rPr>
              <a:t> meeting 2017</a:t>
            </a:r>
            <a:endParaRPr lang="nl-BE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rm4ghg.aeronomie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/>
          <a:lstStyle/>
          <a:p>
            <a:r>
              <a:rPr lang="nl-BE" dirty="0" err="1" smtClean="0"/>
              <a:t>Fiducial</a:t>
            </a:r>
            <a:r>
              <a:rPr lang="nl-BE" dirty="0" smtClean="0"/>
              <a:t> Reference </a:t>
            </a:r>
            <a:r>
              <a:rPr lang="nl-BE" dirty="0" err="1" smtClean="0"/>
              <a:t>Measurements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Greenhouse</a:t>
            </a:r>
            <a:r>
              <a:rPr lang="nl-BE" dirty="0" smtClean="0"/>
              <a:t> </a:t>
            </a:r>
            <a:r>
              <a:rPr lang="nl-BE" dirty="0" err="1" smtClean="0"/>
              <a:t>Gases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(FRM4GHG)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904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AirCore</a:t>
            </a:r>
            <a:r>
              <a:rPr lang="nl-BE" dirty="0" smtClean="0"/>
              <a:t> </a:t>
            </a:r>
            <a:r>
              <a:rPr lang="nl-BE" dirty="0" err="1" smtClean="0"/>
              <a:t>profiles</a:t>
            </a:r>
            <a:endParaRPr lang="nl-BE" dirty="0"/>
          </a:p>
        </p:txBody>
      </p:sp>
      <p:pic>
        <p:nvPicPr>
          <p:cNvPr id="4" name="Picture 3" descr="aircore_sampler_comparison_Page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517933" cy="451793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43162"/>
              </p:ext>
            </p:extLst>
          </p:nvPr>
        </p:nvGraphicFramePr>
        <p:xfrm>
          <a:off x="179512" y="2054448"/>
          <a:ext cx="388843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512168"/>
                <a:gridCol w="1368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Fight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20170421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20170424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20170426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20170515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7398" y="1556792"/>
            <a:ext cx="268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AirCore</a:t>
            </a:r>
            <a:r>
              <a:rPr lang="en-US" dirty="0" smtClean="0"/>
              <a:t> (planned) flights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836712"/>
            <a:ext cx="497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of </a:t>
            </a:r>
            <a:r>
              <a:rPr lang="en-US" dirty="0" err="1" smtClean="0"/>
              <a:t>AirCore</a:t>
            </a:r>
            <a:r>
              <a:rPr lang="en-US" dirty="0" smtClean="0"/>
              <a:t> against sampler meas.</a:t>
            </a:r>
          </a:p>
          <a:p>
            <a:r>
              <a:rPr lang="en-US" dirty="0" smtClean="0"/>
              <a:t>  - Independent 4 air samples collected</a:t>
            </a:r>
          </a:p>
          <a:p>
            <a:r>
              <a:rPr lang="en-US" dirty="0" smtClean="0"/>
              <a:t>  - Vertical resolutions 0.5-1.3 </a:t>
            </a:r>
            <a:r>
              <a:rPr lang="en-US" dirty="0"/>
              <a:t>km </a:t>
            </a:r>
            <a:r>
              <a:rPr lang="en-US" dirty="0" smtClean="0"/>
              <a:t>at 12 - 22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status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>
                <a:solidFill>
                  <a:srgbClr val="FF0000"/>
                </a:solidFill>
              </a:rPr>
              <a:t>TCCON </a:t>
            </a:r>
            <a:r>
              <a:rPr lang="nl-BE" b="1" dirty="0" err="1" smtClean="0">
                <a:solidFill>
                  <a:srgbClr val="FF0000"/>
                </a:solidFill>
              </a:rPr>
              <a:t>Bruker</a:t>
            </a:r>
            <a:r>
              <a:rPr lang="nl-BE" b="1" dirty="0" smtClean="0">
                <a:solidFill>
                  <a:srgbClr val="FF0000"/>
                </a:solidFill>
              </a:rPr>
              <a:t> 125HR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929175" cy="566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400" y="15502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2%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5100136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&lt; 0.005rad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80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Current</a:t>
            </a:r>
            <a:r>
              <a:rPr lang="nl-BE" dirty="0"/>
              <a:t> status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instruments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88695"/>
            <a:ext cx="8640960" cy="5544616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FF0000"/>
                </a:solidFill>
              </a:rPr>
              <a:t>Vertex </a:t>
            </a:r>
            <a:r>
              <a:rPr lang="nl-BE" b="1" dirty="0" smtClean="0">
                <a:solidFill>
                  <a:srgbClr val="FF0000"/>
                </a:solidFill>
              </a:rPr>
              <a:t>70</a:t>
            </a:r>
          </a:p>
          <a:p>
            <a:pPr marL="0" indent="0">
              <a:buNone/>
            </a:pPr>
            <a:r>
              <a:rPr lang="nl-BE" sz="2000" b="1" dirty="0" smtClean="0">
                <a:solidFill>
                  <a:srgbClr val="C00000"/>
                </a:solidFill>
              </a:rPr>
              <a:t>22/4/2017</a:t>
            </a:r>
            <a:endParaRPr lang="nl-BE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5840" y="1412776"/>
            <a:ext cx="8339894" cy="5016624"/>
            <a:chOff x="805840" y="1412776"/>
            <a:chExt cx="8339894" cy="501662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004604"/>
                </p:ext>
              </p:extLst>
            </p:nvPr>
          </p:nvGraphicFramePr>
          <p:xfrm>
            <a:off x="1979128" y="1412776"/>
            <a:ext cx="7166606" cy="5016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Acrobat Document" r:id="rId3" imgW="6857848" imgH="4800499" progId="Acrobat.Document.11">
                    <p:embed/>
                  </p:oleObj>
                </mc:Choice>
                <mc:Fallback>
                  <p:oleObj name="Acrobat Document" r:id="rId3" imgW="6857848" imgH="4800499" progId="Acrobat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79128" y="1412776"/>
                          <a:ext cx="7166606" cy="50166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96336" y="3276337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FF0000"/>
                  </a:solidFill>
                </a:rPr>
                <a:t>2%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5840" y="577817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FF0000"/>
                  </a:solidFill>
                </a:rPr>
                <a:t>- 48 </a:t>
              </a:r>
              <a:r>
                <a:rPr lang="nl-BE" dirty="0" err="1" smtClean="0">
                  <a:solidFill>
                    <a:srgbClr val="FF0000"/>
                  </a:solidFill>
                </a:rPr>
                <a:t>mrad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5840" y="381833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FF0000"/>
                  </a:solidFill>
                </a:rPr>
                <a:t>- 46.8 </a:t>
              </a:r>
              <a:r>
                <a:rPr lang="nl-BE" dirty="0" err="1" smtClean="0">
                  <a:solidFill>
                    <a:srgbClr val="FF0000"/>
                  </a:solidFill>
                </a:rPr>
                <a:t>mrad</a:t>
              </a:r>
              <a:endParaRPr lang="nl-BE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3613238"/>
            <a:ext cx="6264696" cy="369332"/>
          </a:xfrm>
          <a:prstGeom prst="rect">
            <a:avLst/>
          </a:prstGeom>
          <a:solidFill>
            <a:srgbClr val="F9FEC6"/>
          </a:solidFill>
        </p:spPr>
        <p:txBody>
          <a:bodyPr wrap="square" rtlCol="0">
            <a:spAutoFit/>
          </a:bodyPr>
          <a:lstStyle/>
          <a:p>
            <a:r>
              <a:rPr lang="nl-BE" i="1" dirty="0" err="1" smtClean="0">
                <a:solidFill>
                  <a:srgbClr val="FF0000"/>
                </a:solidFill>
              </a:rPr>
              <a:t>Stable</a:t>
            </a:r>
            <a:r>
              <a:rPr lang="nl-BE" i="1" dirty="0" smtClean="0">
                <a:solidFill>
                  <a:srgbClr val="FF0000"/>
                </a:solidFill>
              </a:rPr>
              <a:t> </a:t>
            </a:r>
            <a:r>
              <a:rPr lang="nl-BE" i="1" dirty="0" err="1" smtClean="0">
                <a:solidFill>
                  <a:srgbClr val="FF0000"/>
                </a:solidFill>
              </a:rPr>
              <a:t>since</a:t>
            </a:r>
            <a:r>
              <a:rPr lang="nl-BE" i="1" dirty="0" smtClean="0">
                <a:solidFill>
                  <a:srgbClr val="FF0000"/>
                </a:solidFill>
              </a:rPr>
              <a:t> </a:t>
            </a:r>
            <a:r>
              <a:rPr lang="nl-BE" i="1" dirty="0" err="1" smtClean="0">
                <a:solidFill>
                  <a:srgbClr val="FF0000"/>
                </a:solidFill>
              </a:rPr>
              <a:t>the</a:t>
            </a:r>
            <a:r>
              <a:rPr lang="nl-BE" i="1" dirty="0" smtClean="0">
                <a:solidFill>
                  <a:srgbClr val="FF0000"/>
                </a:solidFill>
              </a:rPr>
              <a:t> instrument </a:t>
            </a:r>
            <a:r>
              <a:rPr lang="nl-BE" i="1" dirty="0" err="1" smtClean="0">
                <a:solidFill>
                  <a:srgbClr val="FF0000"/>
                </a:solidFill>
              </a:rPr>
              <a:t>left</a:t>
            </a:r>
            <a:r>
              <a:rPr lang="nl-BE" i="1" dirty="0" smtClean="0">
                <a:solidFill>
                  <a:srgbClr val="FF0000"/>
                </a:solidFill>
              </a:rPr>
              <a:t> Bremen / Brussels !</a:t>
            </a:r>
            <a:endParaRPr lang="nl-B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Current</a:t>
            </a:r>
            <a:r>
              <a:rPr lang="nl-BE" dirty="0"/>
              <a:t> status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instruments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>
                <a:solidFill>
                  <a:srgbClr val="FF0000"/>
                </a:solidFill>
              </a:rPr>
              <a:t>EM27/SUN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fo1486\Desktop\me-distance.jpg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2"/>
          <a:stretch/>
        </p:blipFill>
        <p:spPr bwMode="auto">
          <a:xfrm>
            <a:off x="1714" y="1673464"/>
            <a:ext cx="4613647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o1486\Desktop\pe-distanc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9"/>
          <a:stretch/>
        </p:blipFill>
        <p:spPr bwMode="auto">
          <a:xfrm>
            <a:off x="4363635" y="1673464"/>
            <a:ext cx="4780365" cy="36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79512" y="2060848"/>
            <a:ext cx="0" cy="25202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4" y="1556792"/>
            <a:ext cx="96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0.8%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8024" y="2060848"/>
            <a:ext cx="0" cy="25202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1430" y="1524526"/>
            <a:ext cx="169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3.5x10</a:t>
            </a:r>
            <a:r>
              <a:rPr lang="nl-BE" baseline="30000" dirty="0" smtClean="0">
                <a:solidFill>
                  <a:srgbClr val="FF0000"/>
                </a:solidFill>
              </a:rPr>
              <a:t>-3 </a:t>
            </a:r>
            <a:r>
              <a:rPr lang="nl-BE" dirty="0" smtClean="0">
                <a:solidFill>
                  <a:srgbClr val="FF0000"/>
                </a:solidFill>
              </a:rPr>
              <a:t>rad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FF0000"/>
                </a:solidFill>
              </a:rPr>
              <a:t>IR </a:t>
            </a:r>
            <a:r>
              <a:rPr lang="nl-BE" b="1" dirty="0" err="1">
                <a:solidFill>
                  <a:srgbClr val="FF0000"/>
                </a:solidFill>
              </a:rPr>
              <a:t>cube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status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6027"/>
            <a:ext cx="7708155" cy="4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36184"/>
            <a:ext cx="2699009" cy="218084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8817"/>
            <a:ext cx="4903991" cy="3693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3861048"/>
            <a:ext cx="285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>
                <a:solidFill>
                  <a:srgbClr val="003D63"/>
                </a:solidFill>
                <a:latin typeface="+mj-lt"/>
              </a:rPr>
              <a:t>- ILS defined by electronic filter transmission</a:t>
            </a:r>
          </a:p>
          <a:p>
            <a:r>
              <a:rPr lang="en-GB" kern="0" dirty="0">
                <a:solidFill>
                  <a:srgbClr val="003D63"/>
                </a:solidFill>
                <a:latin typeface="+mj-lt"/>
              </a:rPr>
              <a:t>- Measured using an RF generator</a:t>
            </a:r>
            <a:r>
              <a:rPr lang="en-GB" dirty="0">
                <a:solidFill>
                  <a:srgbClr val="003D63"/>
                </a:solidFill>
                <a:latin typeface="+mj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34" y="4941168"/>
            <a:ext cx="515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 smtClean="0">
                <a:solidFill>
                  <a:srgbClr val="003D63"/>
                </a:solidFill>
                <a:latin typeface="+mj-lt"/>
              </a:rPr>
              <a:t>- Application </a:t>
            </a:r>
            <a:r>
              <a:rPr lang="en-GB" kern="0" dirty="0">
                <a:solidFill>
                  <a:srgbClr val="003D63"/>
                </a:solidFill>
                <a:latin typeface="+mj-lt"/>
              </a:rPr>
              <a:t>of ILS to the forward transmission model (FM) </a:t>
            </a:r>
            <a:endParaRPr lang="en-GB" kern="0" dirty="0" smtClean="0">
              <a:solidFill>
                <a:srgbClr val="003D63"/>
              </a:solidFill>
              <a:latin typeface="+mj-lt"/>
            </a:endParaRPr>
          </a:p>
          <a:p>
            <a:r>
              <a:rPr lang="en-GB" kern="0" dirty="0" smtClean="0">
                <a:solidFill>
                  <a:srgbClr val="003D63"/>
                </a:solidFill>
                <a:latin typeface="+mj-lt"/>
              </a:rPr>
              <a:t>- 20 mbar of Ethane , 10 cm cell </a:t>
            </a:r>
          </a:p>
          <a:p>
            <a:r>
              <a:rPr lang="en-GB" kern="0" dirty="0" smtClean="0">
                <a:solidFill>
                  <a:srgbClr val="003D63"/>
                </a:solidFill>
                <a:latin typeface="+mj-lt"/>
              </a:rPr>
              <a:t>- Note </a:t>
            </a:r>
            <a:r>
              <a:rPr lang="en-GB" kern="0" dirty="0">
                <a:solidFill>
                  <a:srgbClr val="003D63"/>
                </a:solidFill>
                <a:latin typeface="+mj-lt"/>
              </a:rPr>
              <a:t>the lack of spectroscopic data (taken from HITRAN2012)</a:t>
            </a:r>
            <a:endParaRPr lang="en-GB" dirty="0">
              <a:solidFill>
                <a:srgbClr val="003D63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status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35516" y="86807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l-BE" sz="2400" b="1" dirty="0">
                <a:solidFill>
                  <a:srgbClr val="FF0000"/>
                </a:solidFill>
                <a:latin typeface="+mj-lt"/>
              </a:rPr>
              <a:t>LHR</a:t>
            </a:r>
          </a:p>
        </p:txBody>
      </p:sp>
    </p:spTree>
    <p:extLst>
      <p:ext uri="{BB962C8B-B14F-4D97-AF65-F5344CB8AC3E}">
        <p14:creationId xmlns:p14="http://schemas.microsoft.com/office/powerpoint/2010/main" val="2939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status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observations</a:t>
            </a:r>
            <a:endParaRPr lang="nl-B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60395"/>
              </p:ext>
            </p:extLst>
          </p:nvPr>
        </p:nvGraphicFramePr>
        <p:xfrm>
          <a:off x="179512" y="836712"/>
          <a:ext cx="8964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6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Next steps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544616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End of </a:t>
            </a:r>
            <a:r>
              <a:rPr lang="nl-BE" dirty="0" err="1" smtClean="0"/>
              <a:t>June</a:t>
            </a:r>
            <a:r>
              <a:rPr lang="nl-BE" dirty="0" smtClean="0"/>
              <a:t>: ‘blind’ delivery </a:t>
            </a:r>
            <a:r>
              <a:rPr lang="nl-BE" dirty="0" err="1" smtClean="0"/>
              <a:t>to</a:t>
            </a:r>
            <a:r>
              <a:rPr lang="nl-BE" dirty="0" smtClean="0"/>
              <a:t> referee</a:t>
            </a:r>
          </a:p>
          <a:p>
            <a:pPr marL="0" indent="0">
              <a:buNone/>
            </a:pPr>
            <a:r>
              <a:rPr lang="nl-BE" dirty="0" smtClean="0">
                <a:sym typeface="Symbol"/>
              </a:rPr>
              <a:t></a:t>
            </a:r>
            <a:r>
              <a:rPr lang="nl-BE" dirty="0" smtClean="0"/>
              <a:t> first </a:t>
            </a:r>
            <a:r>
              <a:rPr lang="nl-BE" dirty="0" err="1" smtClean="0"/>
              <a:t>intercomparisons</a:t>
            </a:r>
            <a:r>
              <a:rPr lang="nl-BE" dirty="0" smtClean="0"/>
              <a:t> </a:t>
            </a:r>
          </a:p>
          <a:p>
            <a:pPr>
              <a:buFont typeface="Symbol" pitchFamily="18" charset="2"/>
              <a:buChar char="®"/>
            </a:pPr>
            <a:r>
              <a:rPr lang="nl-BE" dirty="0" err="1" smtClean="0"/>
              <a:t>possibly</a:t>
            </a:r>
            <a:r>
              <a:rPr lang="nl-BE" dirty="0" smtClean="0"/>
              <a:t> </a:t>
            </a:r>
            <a:r>
              <a:rPr lang="nl-BE" dirty="0" err="1" smtClean="0"/>
              <a:t>decision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change </a:t>
            </a:r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measurement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/or analysis </a:t>
            </a:r>
            <a:r>
              <a:rPr lang="nl-BE" dirty="0" err="1" smtClean="0"/>
              <a:t>settings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E.g., agreement on common </a:t>
            </a:r>
            <a:r>
              <a:rPr lang="nl-BE" dirty="0" err="1" smtClean="0"/>
              <a:t>linelist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err="1" smtClean="0"/>
              <a:t>Then</a:t>
            </a:r>
            <a:r>
              <a:rPr lang="nl-BE" dirty="0" smtClean="0"/>
              <a:t> start of ‘open’ </a:t>
            </a:r>
            <a:r>
              <a:rPr lang="nl-BE" dirty="0" err="1" smtClean="0"/>
              <a:t>intercomparison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err="1" smtClean="0"/>
              <a:t>until</a:t>
            </a:r>
            <a:r>
              <a:rPr lang="nl-BE" dirty="0" smtClean="0"/>
              <a:t> end </a:t>
            </a:r>
            <a:r>
              <a:rPr lang="nl-BE" dirty="0" err="1" smtClean="0"/>
              <a:t>October</a:t>
            </a:r>
            <a:endParaRPr lang="nl-BE" dirty="0" smtClean="0"/>
          </a:p>
          <a:p>
            <a:pPr>
              <a:buFont typeface="Symbol" pitchFamily="18" charset="2"/>
              <a:buChar char="®"/>
            </a:pPr>
            <a:r>
              <a:rPr lang="nl-BE" dirty="0" err="1" smtClean="0">
                <a:sym typeface="Symbol"/>
              </a:rPr>
              <a:t>Final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intercomparisons</a:t>
            </a:r>
            <a:endParaRPr lang="nl-BE" dirty="0" smtClean="0">
              <a:sym typeface="Symbol"/>
            </a:endParaRPr>
          </a:p>
          <a:p>
            <a:pPr>
              <a:buFont typeface="Symbol" pitchFamily="18" charset="2"/>
              <a:buChar char="®"/>
            </a:pPr>
            <a:r>
              <a:rPr lang="nl-BE" dirty="0" smtClean="0">
                <a:sym typeface="Symbol"/>
              </a:rPr>
              <a:t>analysis of </a:t>
            </a:r>
            <a:r>
              <a:rPr lang="nl-BE" dirty="0" err="1" smtClean="0">
                <a:sym typeface="Symbol"/>
              </a:rPr>
              <a:t>results</a:t>
            </a:r>
            <a:endParaRPr lang="nl-BE" dirty="0" smtClean="0">
              <a:sym typeface="Symbol"/>
            </a:endParaRPr>
          </a:p>
          <a:p>
            <a:pPr>
              <a:buFont typeface="Symbol" pitchFamily="18" charset="2"/>
              <a:buChar char="®"/>
            </a:pPr>
            <a:r>
              <a:rPr lang="nl-BE" dirty="0" err="1" smtClean="0">
                <a:sym typeface="Symbol"/>
              </a:rPr>
              <a:t>Conclusions</a:t>
            </a:r>
            <a:r>
              <a:rPr lang="nl-BE" dirty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about</a:t>
            </a:r>
            <a:r>
              <a:rPr lang="nl-BE" dirty="0" smtClean="0">
                <a:sym typeface="Symbol"/>
              </a:rPr>
              <a:t> (instrument + retrieval) </a:t>
            </a:r>
            <a:r>
              <a:rPr lang="nl-BE" dirty="0" err="1" smtClean="0">
                <a:sym typeface="Symbol"/>
              </a:rPr>
              <a:t>behaviour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93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Access </a:t>
            </a:r>
            <a:r>
              <a:rPr lang="nl-BE" sz="2800" dirty="0" err="1" smtClean="0"/>
              <a:t>to</a:t>
            </a:r>
            <a:r>
              <a:rPr lang="nl-BE" sz="2800" dirty="0" smtClean="0"/>
              <a:t> information, data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results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2664296"/>
          </a:xfrm>
        </p:spPr>
        <p:txBody>
          <a:bodyPr/>
          <a:lstStyle/>
          <a:p>
            <a:pPr marL="0" indent="0">
              <a:buNone/>
            </a:pPr>
            <a:r>
              <a:rPr lang="nl-BE" sz="2200" dirty="0" smtClean="0">
                <a:hlinkClick r:id="rId2"/>
              </a:rPr>
              <a:t>http://frm4ghg.aeronomie.be</a:t>
            </a:r>
            <a:endParaRPr lang="nl-BE" sz="2200" dirty="0" smtClean="0"/>
          </a:p>
          <a:p>
            <a:pPr>
              <a:buFont typeface="Symbol" pitchFamily="18" charset="2"/>
              <a:buChar char="®"/>
            </a:pPr>
            <a:r>
              <a:rPr lang="nl-BE" sz="2200" dirty="0" err="1" smtClean="0"/>
              <a:t>Results</a:t>
            </a:r>
            <a:r>
              <a:rPr lang="nl-BE" sz="2200" dirty="0" smtClean="0"/>
              <a:t> (</a:t>
            </a:r>
            <a:r>
              <a:rPr lang="nl-BE" sz="2200" dirty="0" err="1" smtClean="0"/>
              <a:t>for</a:t>
            </a:r>
            <a:r>
              <a:rPr lang="nl-BE" sz="2200" dirty="0" smtClean="0"/>
              <a:t> </a:t>
            </a:r>
            <a:r>
              <a:rPr lang="nl-BE" sz="2200" dirty="0" err="1" smtClean="0"/>
              <a:t>now</a:t>
            </a:r>
            <a:r>
              <a:rPr lang="nl-BE" sz="2200" dirty="0" smtClean="0"/>
              <a:t> </a:t>
            </a:r>
            <a:r>
              <a:rPr lang="nl-BE" sz="2200" dirty="0" err="1" smtClean="0"/>
              <a:t>for</a:t>
            </a:r>
            <a:r>
              <a:rPr lang="nl-BE" sz="2200" dirty="0" smtClean="0"/>
              <a:t> </a:t>
            </a:r>
            <a:r>
              <a:rPr lang="nl-BE" sz="2200" dirty="0" err="1" smtClean="0"/>
              <a:t>internal</a:t>
            </a:r>
            <a:r>
              <a:rPr lang="nl-BE" sz="2200" dirty="0" smtClean="0"/>
              <a:t> </a:t>
            </a:r>
            <a:r>
              <a:rPr lang="nl-BE" sz="2200" dirty="0" err="1" smtClean="0"/>
              <a:t>use</a:t>
            </a:r>
            <a:r>
              <a:rPr lang="nl-BE" sz="2200" dirty="0" smtClean="0"/>
              <a:t> </a:t>
            </a:r>
            <a:r>
              <a:rPr lang="nl-BE" sz="2200" dirty="0" err="1" smtClean="0"/>
              <a:t>only</a:t>
            </a:r>
            <a:r>
              <a:rPr lang="nl-BE" sz="2200" dirty="0" smtClean="0"/>
              <a:t>)</a:t>
            </a:r>
          </a:p>
          <a:p>
            <a:pPr>
              <a:buFont typeface="Symbol" pitchFamily="18" charset="2"/>
              <a:buChar char="®"/>
            </a:pPr>
            <a:r>
              <a:rPr lang="nl-BE" sz="2200" dirty="0" err="1" smtClean="0"/>
              <a:t>Outreach</a:t>
            </a:r>
            <a:r>
              <a:rPr lang="nl-BE" sz="2200" dirty="0" smtClean="0"/>
              <a:t> (</a:t>
            </a:r>
            <a:r>
              <a:rPr lang="nl-BE" sz="2200" dirty="0" err="1" smtClean="0"/>
              <a:t>will</a:t>
            </a:r>
            <a:r>
              <a:rPr lang="nl-BE" sz="2200" dirty="0" smtClean="0"/>
              <a:t> </a:t>
            </a:r>
            <a:r>
              <a:rPr lang="nl-BE" sz="2200" dirty="0" err="1" smtClean="0"/>
              <a:t>contain</a:t>
            </a:r>
            <a:r>
              <a:rPr lang="nl-BE" sz="2200" dirty="0" smtClean="0"/>
              <a:t> </a:t>
            </a:r>
            <a:r>
              <a:rPr lang="nl-BE" sz="2200" dirty="0" err="1" smtClean="0"/>
              <a:t>some</a:t>
            </a:r>
            <a:r>
              <a:rPr lang="nl-BE" sz="2200" dirty="0" smtClean="0"/>
              <a:t> </a:t>
            </a:r>
            <a:r>
              <a:rPr lang="nl-BE" sz="2200" dirty="0" err="1" smtClean="0"/>
              <a:t>results</a:t>
            </a:r>
            <a:r>
              <a:rPr lang="nl-BE" sz="2200" dirty="0" smtClean="0"/>
              <a:t> in </a:t>
            </a:r>
            <a:r>
              <a:rPr lang="nl-BE" sz="2200" dirty="0" err="1" smtClean="0"/>
              <a:t>the</a:t>
            </a:r>
            <a:r>
              <a:rPr lang="nl-BE" sz="2200" dirty="0" smtClean="0"/>
              <a:t> </a:t>
            </a:r>
            <a:r>
              <a:rPr lang="nl-BE" sz="2200" dirty="0" err="1" smtClean="0"/>
              <a:t>future</a:t>
            </a:r>
            <a:r>
              <a:rPr lang="nl-BE" sz="2200" dirty="0" smtClean="0"/>
              <a:t>)</a:t>
            </a:r>
          </a:p>
          <a:p>
            <a:pPr>
              <a:buFont typeface="Symbol" pitchFamily="18" charset="2"/>
              <a:buChar char="®"/>
            </a:pPr>
            <a:r>
              <a:rPr lang="nl-BE" sz="2200" dirty="0" smtClean="0"/>
              <a:t>Pictures</a:t>
            </a:r>
          </a:p>
          <a:p>
            <a:pPr>
              <a:buFont typeface="Symbol" pitchFamily="18" charset="2"/>
              <a:buChar char="®"/>
            </a:pPr>
            <a:r>
              <a:rPr lang="nl-BE" sz="2200" dirty="0" err="1" smtClean="0"/>
              <a:t>Campaign</a:t>
            </a:r>
            <a:r>
              <a:rPr lang="nl-BE" sz="2200" dirty="0" smtClean="0"/>
              <a:t> blog</a:t>
            </a:r>
          </a:p>
          <a:p>
            <a:pPr>
              <a:buFont typeface="Symbol" pitchFamily="18" charset="2"/>
              <a:buChar char="®"/>
            </a:pPr>
            <a:r>
              <a:rPr lang="en-US" sz="2200" dirty="0"/>
              <a:t>Follow us on twitter: #frm4ghg </a:t>
            </a:r>
            <a:endParaRPr lang="nl-BE" sz="2200" dirty="0"/>
          </a:p>
          <a:p>
            <a:pPr marL="0" indent="0">
              <a:buNone/>
            </a:pPr>
            <a:endParaRPr lang="nl-BE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1349" y="3356722"/>
            <a:ext cx="8652773" cy="3174827"/>
            <a:chOff x="221349" y="3356722"/>
            <a:chExt cx="8652773" cy="3174827"/>
          </a:xfrm>
        </p:grpSpPr>
        <p:grpSp>
          <p:nvGrpSpPr>
            <p:cNvPr id="6" name="Group 5"/>
            <p:cNvGrpSpPr/>
            <p:nvPr/>
          </p:nvGrpSpPr>
          <p:grpSpPr>
            <a:xfrm>
              <a:off x="221349" y="3356722"/>
              <a:ext cx="8652773" cy="3174827"/>
              <a:chOff x="240402" y="1556792"/>
              <a:chExt cx="8652773" cy="3174827"/>
            </a:xfrm>
          </p:grpSpPr>
          <p:pic>
            <p:nvPicPr>
              <p:cNvPr id="5" name="Content Placeholder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25" y="1556792"/>
                <a:ext cx="8642350" cy="317482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40402" y="1700808"/>
                <a:ext cx="84969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4400" b="1" dirty="0" err="1" smtClean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Thanks</a:t>
                </a:r>
                <a:endParaRPr lang="nl-BE" sz="4400" b="1" dirty="0">
                  <a:solidFill>
                    <a:schemeClr val="bg1"/>
                  </a:solidFill>
                  <a:latin typeface="Papyrus" panose="03070502060502030205" pitchFamily="66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936063" y="4653136"/>
              <a:ext cx="473885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Oval 7"/>
            <p:cNvSpPr/>
            <p:nvPr/>
          </p:nvSpPr>
          <p:spPr>
            <a:xfrm>
              <a:off x="3203848" y="4521573"/>
              <a:ext cx="473885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40764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</a:t>
            </a:r>
            <a:r>
              <a:rPr lang="nl-BE" dirty="0" err="1" smtClean="0"/>
              <a:t>objectives</a:t>
            </a:r>
            <a:r>
              <a:rPr lang="nl-BE" dirty="0" smtClean="0"/>
              <a:t> &amp; </a:t>
            </a:r>
            <a:r>
              <a:rPr lang="nl-BE" dirty="0" err="1" smtClean="0"/>
              <a:t>implementation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2200" dirty="0" smtClean="0"/>
              <a:t>Assess characteristics of instruments in their capability to provide precise GHG column measurements, and that are cheaper and more mobile than the standard TCCON instrument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BE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2200" dirty="0" smtClean="0"/>
              <a:t>Perform </a:t>
            </a:r>
            <a:r>
              <a:rPr lang="en-GB" altLang="nl-BE" sz="2200" dirty="0"/>
              <a:t>an </a:t>
            </a:r>
            <a:r>
              <a:rPr lang="en-GB" altLang="nl-BE" sz="2200" dirty="0" err="1"/>
              <a:t>intercomparison</a:t>
            </a:r>
            <a:r>
              <a:rPr lang="en-GB" altLang="nl-BE" sz="2200" dirty="0"/>
              <a:t> of </a:t>
            </a:r>
            <a:r>
              <a:rPr lang="en-GB" altLang="nl-BE" sz="2200" dirty="0" smtClean="0"/>
              <a:t>simultaneously measured </a:t>
            </a:r>
            <a:r>
              <a:rPr lang="en-GB" altLang="nl-BE" sz="2200" dirty="0"/>
              <a:t>total </a:t>
            </a:r>
            <a:r>
              <a:rPr lang="en-GB" altLang="nl-BE" sz="2200" dirty="0" smtClean="0"/>
              <a:t>column  concentrations of </a:t>
            </a:r>
            <a:r>
              <a:rPr lang="en-GB" altLang="nl-BE" sz="2200" dirty="0"/>
              <a:t>a few GHG (CO</a:t>
            </a:r>
            <a:r>
              <a:rPr lang="en-GB" altLang="nl-BE" sz="2200" baseline="-25000" dirty="0"/>
              <a:t>2</a:t>
            </a:r>
            <a:r>
              <a:rPr lang="en-GB" altLang="nl-BE" sz="2200" dirty="0"/>
              <a:t>, CH</a:t>
            </a:r>
            <a:r>
              <a:rPr lang="en-GB" altLang="nl-BE" sz="2200" baseline="-25000" dirty="0"/>
              <a:t>4</a:t>
            </a:r>
            <a:r>
              <a:rPr lang="en-GB" altLang="nl-BE" sz="2200" dirty="0"/>
              <a:t>, CO) using several different infrared spectrometric </a:t>
            </a:r>
            <a:r>
              <a:rPr lang="en-GB" altLang="nl-BE" sz="2200" dirty="0" smtClean="0"/>
              <a:t> instruments </a:t>
            </a:r>
            <a:r>
              <a:rPr lang="en-GB" altLang="nl-BE" sz="2200" dirty="0" err="1" smtClean="0"/>
              <a:t>colocated</a:t>
            </a:r>
            <a:r>
              <a:rPr lang="en-GB" altLang="nl-BE" sz="2200" dirty="0" smtClean="0"/>
              <a:t> at </a:t>
            </a:r>
            <a:r>
              <a:rPr lang="en-GB" altLang="nl-BE" sz="2200" dirty="0"/>
              <a:t>a </a:t>
            </a:r>
            <a:r>
              <a:rPr lang="en-GB" altLang="nl-BE" sz="2200" dirty="0" smtClean="0"/>
              <a:t>TCCON site, covering all seasons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i="1" dirty="0" smtClean="0"/>
          </a:p>
          <a:p>
            <a:pPr eaLnBrk="1" hangingPunct="1">
              <a:spcBef>
                <a:spcPct val="0"/>
              </a:spcBef>
            </a:pPr>
            <a:r>
              <a:rPr lang="en-GB" sz="2200" i="1" dirty="0" smtClean="0"/>
              <a:t>Chosen TCCON site = </a:t>
            </a:r>
            <a:r>
              <a:rPr lang="en-GB" sz="2200" i="1" dirty="0" err="1" smtClean="0"/>
              <a:t>Sodankyla</a:t>
            </a:r>
            <a:r>
              <a:rPr lang="en-GB" sz="2200" i="1" dirty="0" smtClean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sz="2200" i="1" dirty="0" smtClean="0"/>
              <a:t>@ 67°N</a:t>
            </a:r>
          </a:p>
          <a:p>
            <a:pPr eaLnBrk="1" hangingPunct="1">
              <a:spcBef>
                <a:spcPct val="0"/>
              </a:spcBef>
            </a:pPr>
            <a:endParaRPr lang="en-GB" sz="2200" i="1" dirty="0"/>
          </a:p>
          <a:p>
            <a:pPr eaLnBrk="1" hangingPunct="1">
              <a:spcBef>
                <a:spcPct val="0"/>
              </a:spcBef>
            </a:pPr>
            <a:r>
              <a:rPr lang="en-GB" sz="2200" i="1" dirty="0" smtClean="0"/>
              <a:t>In-situ vertical profiles of GHG are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sz="2200" i="1" dirty="0" smtClean="0"/>
              <a:t>provided by regular </a:t>
            </a:r>
            <a:r>
              <a:rPr lang="en-GB" sz="2200" i="1" dirty="0" err="1" smtClean="0"/>
              <a:t>AirCore</a:t>
            </a:r>
            <a:r>
              <a:rPr lang="en-GB" sz="2200" i="1" dirty="0" smtClean="0"/>
              <a:t> launches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dirty="0"/>
          </a:p>
        </p:txBody>
      </p:sp>
      <p:pic>
        <p:nvPicPr>
          <p:cNvPr id="4" name="Picture 3" descr="Sodanky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4"/>
            <a:ext cx="3224287" cy="20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85363" y="2301057"/>
            <a:ext cx="216024" cy="360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partners &amp; </a:t>
            </a:r>
            <a:r>
              <a:rPr lang="nl-BE" dirty="0" err="1" smtClean="0"/>
              <a:t>funding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J. </a:t>
            </a:r>
            <a:r>
              <a:rPr lang="en-US" sz="2000" b="1" dirty="0" err="1" smtClean="0"/>
              <a:t>Notholt</a:t>
            </a:r>
            <a:r>
              <a:rPr lang="en-US" sz="2000" b="1" dirty="0" smtClean="0"/>
              <a:t>, </a:t>
            </a:r>
            <a:r>
              <a:rPr lang="de-DE" sz="2000" dirty="0" smtClean="0"/>
              <a:t>C. Petri (</a:t>
            </a:r>
            <a:r>
              <a:rPr lang="de-DE" altLang="nl-BE" sz="2000" dirty="0" smtClean="0"/>
              <a:t>University </a:t>
            </a:r>
            <a:r>
              <a:rPr lang="de-DE" altLang="nl-BE" sz="2000" dirty="0" err="1"/>
              <a:t>of</a:t>
            </a:r>
            <a:r>
              <a:rPr lang="de-DE" altLang="nl-BE" sz="2000" dirty="0"/>
              <a:t> Bremen, </a:t>
            </a:r>
            <a:r>
              <a:rPr lang="de-DE" altLang="nl-BE" sz="2000" dirty="0" smtClean="0"/>
              <a:t>IUP</a:t>
            </a:r>
            <a:r>
              <a:rPr lang="de-DE" altLang="nl-BE" sz="2000" dirty="0"/>
              <a:t>)</a:t>
            </a:r>
            <a:endParaRPr lang="en-US" sz="2000" dirty="0" smtClean="0"/>
          </a:p>
          <a:p>
            <a:r>
              <a:rPr lang="en-US" sz="2000" dirty="0" smtClean="0"/>
              <a:t>M. De </a:t>
            </a:r>
            <a:r>
              <a:rPr lang="en-US" sz="2000" dirty="0" err="1" smtClean="0"/>
              <a:t>Mazière</a:t>
            </a:r>
            <a:r>
              <a:rPr lang="en-US" sz="2000" dirty="0" smtClean="0"/>
              <a:t>, C. </a:t>
            </a:r>
            <a:r>
              <a:rPr lang="en-US" sz="2000" dirty="0" err="1" smtClean="0"/>
              <a:t>Hermans</a:t>
            </a:r>
            <a:r>
              <a:rPr lang="en-US" sz="2000" dirty="0" smtClean="0"/>
              <a:t>, F. Scolas, M. K. Sha </a:t>
            </a:r>
            <a:r>
              <a:rPr lang="de-DE" altLang="nl-BE" sz="2000" dirty="0" smtClean="0"/>
              <a:t>(Royal </a:t>
            </a:r>
            <a:r>
              <a:rPr lang="de-DE" altLang="nl-BE" sz="2000" dirty="0" err="1"/>
              <a:t>Belgian</a:t>
            </a:r>
            <a:r>
              <a:rPr lang="de-DE" altLang="nl-BE" sz="2000" dirty="0"/>
              <a:t> Institute </a:t>
            </a:r>
            <a:r>
              <a:rPr lang="de-DE" altLang="nl-BE" sz="2000" dirty="0" err="1"/>
              <a:t>for</a:t>
            </a:r>
            <a:r>
              <a:rPr lang="de-DE" altLang="nl-BE" sz="2000" dirty="0"/>
              <a:t> Space </a:t>
            </a:r>
            <a:r>
              <a:rPr lang="de-DE" altLang="nl-BE" sz="2000" dirty="0" err="1" smtClean="0"/>
              <a:t>Aeronomy</a:t>
            </a:r>
            <a:r>
              <a:rPr lang="de-DE" altLang="nl-BE" sz="2000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de-DE" altLang="nl-BE" sz="2000" dirty="0"/>
              <a:t>R. </a:t>
            </a:r>
            <a:r>
              <a:rPr lang="de-DE" altLang="nl-BE" sz="2000" dirty="0" err="1"/>
              <a:t>Kivi</a:t>
            </a:r>
            <a:r>
              <a:rPr lang="de-DE" altLang="nl-BE" sz="2000" dirty="0"/>
              <a:t>, P. </a:t>
            </a:r>
            <a:r>
              <a:rPr lang="de-DE" altLang="nl-BE" sz="2000" dirty="0" err="1"/>
              <a:t>Heikkinen</a:t>
            </a:r>
            <a:r>
              <a:rPr lang="de-DE" altLang="nl-BE" sz="2000" dirty="0"/>
              <a:t>, </a:t>
            </a:r>
            <a:r>
              <a:rPr lang="de-DE" altLang="nl-BE" sz="2000" dirty="0" err="1"/>
              <a:t>Finnish</a:t>
            </a:r>
            <a:r>
              <a:rPr lang="de-DE" altLang="nl-BE" sz="2000" dirty="0"/>
              <a:t> </a:t>
            </a:r>
            <a:r>
              <a:rPr lang="de-DE" altLang="nl-BE" sz="2000" dirty="0" err="1"/>
              <a:t>Meteorological</a:t>
            </a:r>
            <a:r>
              <a:rPr lang="de-DE" altLang="nl-BE" sz="2000" dirty="0"/>
              <a:t> Institute</a:t>
            </a:r>
          </a:p>
          <a:p>
            <a:pPr eaLnBrk="1" hangingPunct="1">
              <a:spcBef>
                <a:spcPct val="0"/>
              </a:spcBef>
            </a:pPr>
            <a:r>
              <a:rPr lang="de-DE" altLang="nl-BE" sz="2000" dirty="0"/>
              <a:t>T. Blumenstock, F. Hase, Q. Tu (Karlsruhe Institute </a:t>
            </a:r>
            <a:r>
              <a:rPr lang="de-DE" altLang="nl-BE" sz="2000" dirty="0" err="1"/>
              <a:t>of</a:t>
            </a:r>
            <a:r>
              <a:rPr lang="de-DE" altLang="nl-BE" sz="2000" dirty="0"/>
              <a:t> Technology)</a:t>
            </a:r>
          </a:p>
          <a:p>
            <a:pPr eaLnBrk="1" hangingPunct="1">
              <a:spcBef>
                <a:spcPct val="0"/>
              </a:spcBef>
            </a:pPr>
            <a:r>
              <a:rPr lang="de-DE" altLang="nl-BE" sz="2000" dirty="0"/>
              <a:t>N. </a:t>
            </a:r>
            <a:r>
              <a:rPr lang="de-DE" altLang="nl-BE" sz="2000" dirty="0" smtClean="0"/>
              <a:t>Jones, </a:t>
            </a:r>
            <a:r>
              <a:rPr lang="de-DE" altLang="nl-BE" sz="2000" dirty="0"/>
              <a:t>D. </a:t>
            </a:r>
            <a:r>
              <a:rPr lang="de-DE" altLang="nl-BE" sz="2000" dirty="0" smtClean="0"/>
              <a:t>Griffith (</a:t>
            </a:r>
            <a:r>
              <a:rPr lang="de-DE" altLang="nl-BE" sz="2000" dirty="0"/>
              <a:t>U. Wollongong)</a:t>
            </a:r>
          </a:p>
          <a:p>
            <a:pPr eaLnBrk="1" hangingPunct="1">
              <a:spcBef>
                <a:spcPct val="0"/>
              </a:spcBef>
            </a:pPr>
            <a:r>
              <a:rPr lang="de-DE" altLang="nl-BE" sz="2000" dirty="0"/>
              <a:t>D. Weidmann, A. Hoffmann, M. </a:t>
            </a:r>
            <a:r>
              <a:rPr lang="de-DE" altLang="nl-BE" sz="2000" dirty="0" err="1"/>
              <a:t>Huebner</a:t>
            </a:r>
            <a:r>
              <a:rPr lang="de-DE" altLang="nl-BE" sz="2000" dirty="0"/>
              <a:t> (Rutherford Appleton Lab)</a:t>
            </a:r>
          </a:p>
          <a:p>
            <a:pPr eaLnBrk="1" hangingPunct="1">
              <a:spcBef>
                <a:spcPct val="0"/>
              </a:spcBef>
            </a:pPr>
            <a:r>
              <a:rPr lang="de-DE" altLang="nl-BE" sz="2000" dirty="0"/>
              <a:t>H. </a:t>
            </a:r>
            <a:r>
              <a:rPr lang="de-DE" altLang="nl-BE" sz="2000" dirty="0" smtClean="0"/>
              <a:t>Chen, </a:t>
            </a:r>
            <a:r>
              <a:rPr lang="nl-BE" sz="2000" dirty="0"/>
              <a:t>Joram </a:t>
            </a:r>
            <a:r>
              <a:rPr lang="nl-BE" sz="2000" dirty="0" err="1"/>
              <a:t>Hooghiem</a:t>
            </a:r>
            <a:r>
              <a:rPr lang="de-DE" altLang="nl-BE" sz="2000" dirty="0" smtClean="0"/>
              <a:t> </a:t>
            </a:r>
            <a:r>
              <a:rPr lang="de-DE" altLang="nl-BE" sz="2000" dirty="0"/>
              <a:t>(University </a:t>
            </a:r>
            <a:r>
              <a:rPr lang="de-DE" altLang="nl-BE" sz="2000" dirty="0" err="1"/>
              <a:t>of</a:t>
            </a:r>
            <a:r>
              <a:rPr lang="de-DE" altLang="nl-BE" sz="2000" dirty="0"/>
              <a:t> Groningen) 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2000" dirty="0" smtClean="0"/>
              <a:t>Project </a:t>
            </a:r>
            <a:r>
              <a:rPr lang="nl-BE" sz="2000" dirty="0" err="1" smtClean="0"/>
              <a:t>duration</a:t>
            </a:r>
            <a:r>
              <a:rPr lang="nl-BE" sz="2000" dirty="0" smtClean="0"/>
              <a:t>: August 2016 </a:t>
            </a:r>
            <a:r>
              <a:rPr lang="nl-BE" sz="2000" dirty="0" smtClean="0">
                <a:sym typeface="Symbol"/>
              </a:rPr>
              <a:t></a:t>
            </a:r>
            <a:r>
              <a:rPr lang="nl-BE" sz="2000" dirty="0" smtClean="0"/>
              <a:t> end Jan. 2018</a:t>
            </a:r>
          </a:p>
          <a:p>
            <a:pPr marL="0" indent="0">
              <a:buNone/>
            </a:pPr>
            <a:r>
              <a:rPr lang="nl-BE" sz="2000" dirty="0" err="1" smtClean="0"/>
              <a:t>Funded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ESA, </a:t>
            </a:r>
            <a:r>
              <a:rPr lang="nl-BE" sz="2000" dirty="0"/>
              <a:t>T</a:t>
            </a:r>
            <a:r>
              <a:rPr lang="nl-BE" sz="2000" dirty="0" smtClean="0"/>
              <a:t>echnical </a:t>
            </a:r>
            <a:r>
              <a:rPr lang="nl-BE" sz="2000" dirty="0" err="1" smtClean="0"/>
              <a:t>Officer</a:t>
            </a:r>
            <a:r>
              <a:rPr lang="nl-BE" sz="2000" dirty="0" smtClean="0"/>
              <a:t> : A. </a:t>
            </a:r>
            <a:r>
              <a:rPr lang="nl-BE" sz="2000" dirty="0" err="1" smtClean="0"/>
              <a:t>Dehn</a:t>
            </a:r>
            <a:r>
              <a:rPr lang="nl-BE" sz="2000" dirty="0" smtClean="0"/>
              <a:t> </a:t>
            </a:r>
          </a:p>
          <a:p>
            <a:pPr marL="0" indent="0">
              <a:buNone/>
            </a:pPr>
            <a:r>
              <a:rPr lang="nl-BE" sz="2000" dirty="0" err="1" smtClean="0"/>
              <a:t>assisted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P. </a:t>
            </a:r>
            <a:r>
              <a:rPr lang="nl-BE" sz="2000" dirty="0" err="1" smtClean="0"/>
              <a:t>Castracane</a:t>
            </a:r>
            <a:endParaRPr lang="nl-B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9" y="5085184"/>
            <a:ext cx="2945069" cy="1333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4"/>
          <a:stretch/>
        </p:blipFill>
        <p:spPr>
          <a:xfrm>
            <a:off x="2664" y="2234041"/>
            <a:ext cx="9144000" cy="46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98144" y="4471189"/>
            <a:ext cx="7488832" cy="2416145"/>
          </a:xfrm>
          <a:prstGeom prst="roundRect">
            <a:avLst/>
          </a:prstGeom>
          <a:solidFill>
            <a:srgbClr val="B2FD9D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timeline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04504" cy="3528392"/>
          </a:xfrm>
        </p:spPr>
      </p:pic>
      <p:sp>
        <p:nvSpPr>
          <p:cNvPr id="6" name="Rounded Rectangle 5"/>
          <p:cNvSpPr/>
          <p:nvPr/>
        </p:nvSpPr>
        <p:spPr>
          <a:xfrm>
            <a:off x="3347864" y="2996952"/>
            <a:ext cx="5184576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47663" y="4005064"/>
            <a:ext cx="1800201" cy="4320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32441" y="4005064"/>
            <a:ext cx="288031" cy="6821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5" y="4596239"/>
            <a:ext cx="7056785" cy="216604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267744" y="5845914"/>
            <a:ext cx="2520280" cy="1007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overview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96787"/>
              </p:ext>
            </p:extLst>
          </p:nvPr>
        </p:nvGraphicFramePr>
        <p:xfrm>
          <a:off x="611560" y="908720"/>
          <a:ext cx="8424936" cy="5376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611"/>
                <a:gridCol w="1383008"/>
                <a:gridCol w="1779663"/>
                <a:gridCol w="1577761"/>
                <a:gridCol w="2113893"/>
              </a:tblGrid>
              <a:tr h="498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Institute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Instrument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Spectral </a:t>
                      </a:r>
                      <a:r>
                        <a:rPr lang="en-GB" sz="1400" dirty="0" smtClean="0">
                          <a:solidFill>
                            <a:srgbClr val="002060"/>
                          </a:solidFill>
                          <a:effectLst/>
                        </a:rPr>
                        <a:t>range (cm</a:t>
                      </a:r>
                      <a:r>
                        <a:rPr lang="en-GB" sz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en-GB" sz="1400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2060"/>
                          </a:solidFill>
                          <a:effectLst/>
                        </a:rPr>
                        <a:t>Resolution (max)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Species </a:t>
                      </a:r>
                      <a:r>
                        <a:rPr lang="nl-BE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endParaRPr lang="nl-BE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77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FMI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Bruker 125HR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1800-15000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0.004 cm</a:t>
                      </a:r>
                      <a:r>
                        <a:rPr lang="en-GB" sz="1400" baseline="30000" dirty="0">
                          <a:effectLst/>
                        </a:rPr>
                        <a:t>-1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CO2,</a:t>
                      </a:r>
                      <a:r>
                        <a:rPr lang="nl-B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CH4, CO, H2O, O2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7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2060"/>
                          </a:solidFill>
                          <a:effectLst/>
                        </a:rPr>
                        <a:t>Uni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 Bremen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BIRA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Bruker Vertex70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2500-15000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0.16 cm</a:t>
                      </a:r>
                      <a:r>
                        <a:rPr lang="en-GB" sz="1400" baseline="30000" dirty="0">
                          <a:effectLst/>
                        </a:rPr>
                        <a:t>-1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CO2, CH4, CO, H2O, O2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8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KIT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Bruker EM27/SUN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Dual channel option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4000-9000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 cm</a:t>
                      </a:r>
                      <a:r>
                        <a:rPr lang="en-GB" sz="1400" baseline="30000" dirty="0">
                          <a:effectLst/>
                        </a:rPr>
                        <a:t>-1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CO2, CH4, CO, H2O, O2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7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2060"/>
                          </a:solidFill>
                          <a:effectLst/>
                        </a:rPr>
                        <a:t>Uni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 Wollongong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Bruker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IR </a:t>
                      </a:r>
                      <a:r>
                        <a:rPr lang="en-GB" sz="1400" dirty="0">
                          <a:effectLst/>
                        </a:rPr>
                        <a:t>cube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4500-15000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 cm</a:t>
                      </a:r>
                      <a:r>
                        <a:rPr lang="en-GB" sz="1400" baseline="30000">
                          <a:effectLst/>
                        </a:rPr>
                        <a:t>-1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CO2, CH4,        </a:t>
                      </a:r>
                      <a:r>
                        <a:rPr lang="nl-BE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H2O, O2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7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RAL</a:t>
                      </a:r>
                      <a:endParaRPr lang="nl-BE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 Heterodyne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Radiometer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950/1280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0.002 and 0.02 cm</a:t>
                      </a:r>
                      <a:r>
                        <a:rPr lang="en-GB" sz="1400" baseline="30000" dirty="0">
                          <a:effectLst/>
                        </a:rPr>
                        <a:t>-1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CO2</a:t>
                      </a:r>
                      <a:r>
                        <a:rPr lang="nl-BE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nl-BE" sz="14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nl-BE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BE" sz="14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nl-BE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H2O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51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solidFill>
                            <a:srgbClr val="002060"/>
                          </a:solidFill>
                          <a:effectLst/>
                        </a:rPr>
                        <a:t>Uni</a:t>
                      </a:r>
                      <a:r>
                        <a:rPr lang="en-GB" sz="1400" i="1" dirty="0">
                          <a:solidFill>
                            <a:srgbClr val="002060"/>
                          </a:solidFill>
                          <a:effectLst/>
                        </a:rPr>
                        <a:t> Groningen</a:t>
                      </a:r>
                      <a:endParaRPr lang="nl-BE" sz="14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</a:rPr>
                        <a:t>AirCore</a:t>
                      </a:r>
                      <a:r>
                        <a:rPr lang="en-GB" sz="1400" i="1" dirty="0">
                          <a:effectLst/>
                        </a:rPr>
                        <a:t> balloon</a:t>
                      </a:r>
                      <a:endParaRPr lang="nl-BE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In-situ sampling</a:t>
                      </a:r>
                      <a:endParaRPr lang="nl-BE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13.4 mbar </a:t>
                      </a:r>
                      <a:endParaRPr lang="nl-BE" sz="1400" i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(</a:t>
                      </a:r>
                      <a:r>
                        <a:rPr lang="en-GB" sz="1400" i="1" dirty="0" err="1">
                          <a:effectLst/>
                        </a:rPr>
                        <a:t>AmbP</a:t>
                      </a:r>
                      <a:r>
                        <a:rPr lang="en-GB" sz="1400" i="1" dirty="0">
                          <a:effectLst/>
                        </a:rPr>
                        <a:t>&gt;232 mbar)</a:t>
                      </a:r>
                      <a:endParaRPr lang="nl-BE" sz="1400" i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3.9   mbar </a:t>
                      </a:r>
                      <a:endParaRPr lang="nl-BE" sz="1400" i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(</a:t>
                      </a:r>
                      <a:r>
                        <a:rPr lang="en-GB" sz="1400" i="1" dirty="0" err="1">
                          <a:effectLst/>
                        </a:rPr>
                        <a:t>AmbP</a:t>
                      </a:r>
                      <a:r>
                        <a:rPr lang="en-GB" sz="1400" i="1" dirty="0">
                          <a:effectLst/>
                        </a:rPr>
                        <a:t>&lt;232 mbar)</a:t>
                      </a:r>
                      <a:endParaRPr lang="nl-BE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CO2, CH4, CO</a:t>
                      </a:r>
                      <a:endParaRPr lang="nl-BE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2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2657" y="3570521"/>
            <a:ext cx="3405780" cy="2270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10" y="331050"/>
            <a:ext cx="3918764" cy="2612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b="8954"/>
          <a:stretch/>
        </p:blipFill>
        <p:spPr>
          <a:xfrm>
            <a:off x="15134" y="0"/>
            <a:ext cx="4128806" cy="198258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034716"/>
            <a:ext cx="3522667" cy="2645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5724128" y="2492896"/>
            <a:ext cx="1080120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34292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Vertex 70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08851" y="470232"/>
            <a:ext cx="152400" cy="1167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33594" y="582517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LHR optical breadboard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065099"/>
            <a:ext cx="2955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EM27/SUN w/ </a:t>
            </a:r>
            <a:r>
              <a:rPr lang="nl-BE" b="1" dirty="0" err="1" smtClean="0">
                <a:solidFill>
                  <a:srgbClr val="FF0000"/>
                </a:solidFill>
              </a:rPr>
              <a:t>suntracker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" y="2090588"/>
            <a:ext cx="2949792" cy="19665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57893" y="3029763"/>
            <a:ext cx="200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AirCore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launch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98574" y="1749348"/>
            <a:ext cx="252028" cy="7621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" y="4434431"/>
            <a:ext cx="2954807" cy="196987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6361" y="6009844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IR cube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8064896" cy="576064"/>
          </a:xfrm>
        </p:spPr>
        <p:txBody>
          <a:bodyPr/>
          <a:lstStyle/>
          <a:p>
            <a:r>
              <a:rPr lang="nl-BE" b="1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Suntrackers</a:t>
            </a:r>
            <a:endParaRPr lang="nl-BE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" y="717508"/>
            <a:ext cx="4479418" cy="3359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060" y="4467670"/>
            <a:ext cx="429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Fiber-</a:t>
            </a:r>
            <a:r>
              <a:rPr lang="nl-BE" b="1" dirty="0" err="1">
                <a:solidFill>
                  <a:srgbClr val="FF0000"/>
                </a:solidFill>
              </a:rPr>
              <a:t>coupled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to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IRcube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008" y="4446404"/>
            <a:ext cx="429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BIRA </a:t>
            </a:r>
            <a:r>
              <a:rPr lang="nl-BE" b="1" dirty="0" err="1" smtClean="0">
                <a:solidFill>
                  <a:srgbClr val="FF0000"/>
                </a:solidFill>
              </a:rPr>
              <a:t>suntracker</a:t>
            </a:r>
            <a:r>
              <a:rPr lang="nl-BE" b="1" dirty="0" smtClean="0">
                <a:solidFill>
                  <a:srgbClr val="FF0000"/>
                </a:solidFill>
              </a:rPr>
              <a:t>- </a:t>
            </a:r>
            <a:r>
              <a:rPr lang="nl-BE" b="1" dirty="0" err="1" smtClean="0">
                <a:solidFill>
                  <a:srgbClr val="FF0000"/>
                </a:solidFill>
              </a:rPr>
              <a:t>coupled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to</a:t>
            </a:r>
            <a:r>
              <a:rPr lang="nl-BE" b="1" dirty="0" smtClean="0">
                <a:solidFill>
                  <a:srgbClr val="FF0000"/>
                </a:solidFill>
              </a:rPr>
              <a:t> Vertex </a:t>
            </a:r>
            <a:r>
              <a:rPr lang="nl-BE" b="1" dirty="0" err="1" smtClean="0">
                <a:solidFill>
                  <a:srgbClr val="FF0000"/>
                </a:solidFill>
              </a:rPr>
              <a:t>and</a:t>
            </a:r>
            <a:r>
              <a:rPr lang="nl-BE" b="1" dirty="0" smtClean="0">
                <a:solidFill>
                  <a:srgbClr val="FF0000"/>
                </a:solidFill>
              </a:rPr>
              <a:t> LHR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r="6715"/>
          <a:stretch/>
        </p:blipFill>
        <p:spPr>
          <a:xfrm rot="5400000">
            <a:off x="5407369" y="334906"/>
            <a:ext cx="3359566" cy="41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064896" cy="576064"/>
          </a:xfrm>
        </p:spPr>
        <p:txBody>
          <a:bodyPr/>
          <a:lstStyle/>
          <a:p>
            <a:r>
              <a:rPr lang="nl-BE" sz="2400" dirty="0" err="1"/>
              <a:t>Measurement</a:t>
            </a:r>
            <a:r>
              <a:rPr lang="nl-BE" sz="2400" dirty="0" smtClean="0"/>
              <a:t> &amp; blind </a:t>
            </a:r>
            <a:r>
              <a:rPr lang="nl-BE" sz="2400" dirty="0" err="1" smtClean="0"/>
              <a:t>intercomparison</a:t>
            </a:r>
            <a:r>
              <a:rPr lang="nl-BE" sz="2400" dirty="0" smtClean="0"/>
              <a:t> </a:t>
            </a:r>
            <a:r>
              <a:rPr lang="nl-BE" sz="2400" dirty="0" err="1" smtClean="0"/>
              <a:t>strategies</a:t>
            </a:r>
            <a:endParaRPr lang="nl-B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544616"/>
          </a:xfrm>
        </p:spPr>
        <p:txBody>
          <a:bodyPr/>
          <a:lstStyle/>
          <a:p>
            <a:r>
              <a:rPr lang="en-US" dirty="0" smtClean="0"/>
              <a:t>All instruments are operated ‘as usual’ and data are </a:t>
            </a:r>
            <a:r>
              <a:rPr lang="en-US" dirty="0" err="1" smtClean="0"/>
              <a:t>analysed</a:t>
            </a:r>
            <a:r>
              <a:rPr lang="en-US" dirty="0" smtClean="0"/>
              <a:t> ‘as usual’ ; common P/T surface data and vertical profiles are used </a:t>
            </a:r>
          </a:p>
          <a:p>
            <a:endParaRPr lang="en-US" dirty="0" smtClean="0"/>
          </a:p>
          <a:p>
            <a:r>
              <a:rPr lang="en-US" dirty="0" smtClean="0"/>
              <a:t>All teams deliver ‘incognito’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For </a:t>
            </a:r>
            <a:r>
              <a:rPr lang="en-US" sz="2200" dirty="0"/>
              <a:t>all measurement days and good spectra: column values for CO, CH4, CO2, H2O and O2; </a:t>
            </a:r>
            <a:r>
              <a:rPr lang="en-US" sz="2200" dirty="0" smtClean="0"/>
              <a:t>XCO, </a:t>
            </a:r>
            <a:r>
              <a:rPr lang="nl-BE" sz="2200" dirty="0" smtClean="0"/>
              <a:t>XCH4; </a:t>
            </a:r>
          </a:p>
          <a:p>
            <a:pPr marL="457200" lvl="1" indent="0">
              <a:buNone/>
            </a:pPr>
            <a:r>
              <a:rPr lang="nl-BE" sz="2200" dirty="0" smtClean="0"/>
              <a:t>	</a:t>
            </a:r>
            <a:r>
              <a:rPr lang="en-US" sz="2200" dirty="0" smtClean="0"/>
              <a:t>(RAL </a:t>
            </a:r>
            <a:r>
              <a:rPr lang="en-US" sz="2200" dirty="0"/>
              <a:t>provides only CO2 &amp; H2O;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IR‐cube </a:t>
            </a:r>
            <a:r>
              <a:rPr lang="en-US" sz="2200" dirty="0"/>
              <a:t>doesn’t measure CO</a:t>
            </a:r>
            <a:r>
              <a:rPr lang="en-US" sz="2200" dirty="0" smtClean="0"/>
              <a:t>.)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Instrument alignment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14131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TCCON and Vertex 70 ILS parameters are determined by </a:t>
            </a:r>
            <a:r>
              <a:rPr lang="en-US" dirty="0" err="1"/>
              <a:t>HCl</a:t>
            </a:r>
            <a:r>
              <a:rPr lang="en-US" dirty="0"/>
              <a:t> cell measurements. </a:t>
            </a:r>
            <a:endParaRPr lang="en-US" dirty="0" smtClean="0"/>
          </a:p>
          <a:p>
            <a:pPr lvl="2"/>
            <a:r>
              <a:rPr lang="en-US" dirty="0"/>
              <a:t>KIT and </a:t>
            </a:r>
            <a:r>
              <a:rPr lang="en-US" dirty="0" err="1"/>
              <a:t>UoW</a:t>
            </a:r>
            <a:r>
              <a:rPr lang="en-US" dirty="0"/>
              <a:t> retrieve ILS from water </a:t>
            </a:r>
            <a:r>
              <a:rPr lang="en-US" dirty="0" err="1"/>
              <a:t>vapour</a:t>
            </a:r>
            <a:r>
              <a:rPr lang="en-US" dirty="0"/>
              <a:t> band 7000‐7500 cm‐1 in open air, not from a cell.</a:t>
            </a:r>
            <a:endParaRPr lang="nl-BE" dirty="0"/>
          </a:p>
          <a:p>
            <a:pPr lvl="2"/>
            <a:r>
              <a:rPr lang="en-US" dirty="0" err="1"/>
              <a:t>Linefit</a:t>
            </a:r>
            <a:r>
              <a:rPr lang="en-US" dirty="0"/>
              <a:t> is used to analyze the ILS parameters (ME and Phase error) for each instrument </a:t>
            </a:r>
            <a:endParaRPr lang="en-US" dirty="0" smtClean="0"/>
          </a:p>
          <a:p>
            <a:pPr lvl="2"/>
            <a:r>
              <a:rPr lang="en-US" dirty="0" smtClean="0"/>
              <a:t>RAL </a:t>
            </a:r>
            <a:r>
              <a:rPr lang="en-US" dirty="0"/>
              <a:t>has gas cell measurement only before instrument was shipped to </a:t>
            </a:r>
            <a:r>
              <a:rPr lang="en-US" dirty="0" err="1"/>
              <a:t>Sodankyla</a:t>
            </a:r>
            <a:r>
              <a:rPr lang="en-US" dirty="0"/>
              <a:t> and will do cell measurements again after the </a:t>
            </a:r>
            <a:r>
              <a:rPr lang="en-US" dirty="0" err="1"/>
              <a:t>Sodankyla</a:t>
            </a:r>
            <a:r>
              <a:rPr lang="en-US" dirty="0"/>
              <a:t> campaign; it will provide FW model </a:t>
            </a:r>
            <a:r>
              <a:rPr lang="en-US" dirty="0" smtClean="0"/>
              <a:t>spectra convolved </a:t>
            </a:r>
            <a:r>
              <a:rPr lang="en-US" dirty="0"/>
              <a:t>with ILS measured electronically at start of campaign – to be compared with </a:t>
            </a:r>
            <a:r>
              <a:rPr lang="en-US" dirty="0" smtClean="0"/>
              <a:t>actual </a:t>
            </a:r>
            <a:r>
              <a:rPr lang="nl-BE" dirty="0" err="1" smtClean="0"/>
              <a:t>observed</a:t>
            </a:r>
            <a:r>
              <a:rPr lang="nl-BE" dirty="0" smtClean="0"/>
              <a:t> </a:t>
            </a:r>
            <a:r>
              <a:rPr lang="nl-BE" dirty="0"/>
              <a:t>spectra.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nl-B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400" kern="0" dirty="0" err="1" smtClean="0"/>
              <a:t>Measurement</a:t>
            </a:r>
            <a:r>
              <a:rPr lang="nl-BE" sz="2400" kern="0" dirty="0" smtClean="0"/>
              <a:t> &amp; blind </a:t>
            </a:r>
            <a:r>
              <a:rPr lang="nl-BE" sz="2400" kern="0" dirty="0" err="1" smtClean="0"/>
              <a:t>intercomparison</a:t>
            </a:r>
            <a:r>
              <a:rPr lang="nl-BE" sz="2400" kern="0" dirty="0" smtClean="0"/>
              <a:t> </a:t>
            </a:r>
            <a:r>
              <a:rPr lang="nl-BE" sz="2400" kern="0" dirty="0" err="1" smtClean="0"/>
              <a:t>strategies</a:t>
            </a:r>
            <a:endParaRPr lang="nl-BE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98" y="263691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906</Words>
  <Application>Microsoft Office PowerPoint</Application>
  <PresentationFormat>On-screen Show (4:3)</PresentationFormat>
  <Paragraphs>194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Acrobat Document</vt:lpstr>
      <vt:lpstr>Fiducial Reference Measurements for Greenhouse Gases (FRM4GHG)</vt:lpstr>
      <vt:lpstr>Project objectives &amp; implementation</vt:lpstr>
      <vt:lpstr>Project partners &amp; funding</vt:lpstr>
      <vt:lpstr>Project timeline</vt:lpstr>
      <vt:lpstr>Instruments overview</vt:lpstr>
      <vt:lpstr>PowerPoint Presentation</vt:lpstr>
      <vt:lpstr>Suntrackers</vt:lpstr>
      <vt:lpstr>Measurement &amp; blind intercomparison strategies</vt:lpstr>
      <vt:lpstr>PowerPoint Presentation</vt:lpstr>
      <vt:lpstr>AirCore profiles</vt:lpstr>
      <vt:lpstr>Current status of the instruments</vt:lpstr>
      <vt:lpstr>Current status of the instruments</vt:lpstr>
      <vt:lpstr>Current status of the instruments</vt:lpstr>
      <vt:lpstr>Current status of the instruments</vt:lpstr>
      <vt:lpstr>Current status of the instruments</vt:lpstr>
      <vt:lpstr>Current status of the observations</vt:lpstr>
      <vt:lpstr>Next steps</vt:lpstr>
      <vt:lpstr>Access to information, data and results</vt:lpstr>
    </vt:vector>
  </TitlesOfParts>
  <Company>B.usoc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stephief</dc:creator>
  <cp:lastModifiedBy>Mahesh Kumra Sha</cp:lastModifiedBy>
  <cp:revision>221</cp:revision>
  <dcterms:created xsi:type="dcterms:W3CDTF">2006-01-12T10:53:51Z</dcterms:created>
  <dcterms:modified xsi:type="dcterms:W3CDTF">2017-06-02T17:22:02Z</dcterms:modified>
</cp:coreProperties>
</file>